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57" r:id="rId4"/>
    <p:sldId id="275" r:id="rId5"/>
    <p:sldId id="258" r:id="rId6"/>
    <p:sldId id="259" r:id="rId7"/>
    <p:sldId id="260" r:id="rId8"/>
    <p:sldId id="303" r:id="rId9"/>
    <p:sldId id="273" r:id="rId10"/>
    <p:sldId id="261" r:id="rId11"/>
    <p:sldId id="262" r:id="rId12"/>
    <p:sldId id="263" r:id="rId13"/>
    <p:sldId id="264" r:id="rId14"/>
    <p:sldId id="304" r:id="rId15"/>
    <p:sldId id="305" r:id="rId16"/>
    <p:sldId id="306" r:id="rId17"/>
    <p:sldId id="265" r:id="rId18"/>
    <p:sldId id="266" r:id="rId19"/>
    <p:sldId id="267" r:id="rId20"/>
    <p:sldId id="307" r:id="rId21"/>
    <p:sldId id="308" r:id="rId22"/>
    <p:sldId id="268" r:id="rId23"/>
    <p:sldId id="309" r:id="rId24"/>
    <p:sldId id="269" r:id="rId25"/>
    <p:sldId id="270" r:id="rId26"/>
    <p:sldId id="271" r:id="rId27"/>
    <p:sldId id="312" r:id="rId28"/>
    <p:sldId id="313" r:id="rId29"/>
    <p:sldId id="314" r:id="rId30"/>
    <p:sldId id="316" r:id="rId31"/>
    <p:sldId id="315" r:id="rId32"/>
    <p:sldId id="310" r:id="rId33"/>
    <p:sldId id="317" r:id="rId34"/>
    <p:sldId id="311" r:id="rId35"/>
    <p:sldId id="276" r:id="rId36"/>
    <p:sldId id="287" r:id="rId37"/>
    <p:sldId id="280" r:id="rId38"/>
    <p:sldId id="278" r:id="rId39"/>
    <p:sldId id="288" r:id="rId40"/>
    <p:sldId id="289" r:id="rId41"/>
    <p:sldId id="291" r:id="rId42"/>
    <p:sldId id="292" r:id="rId43"/>
    <p:sldId id="293" r:id="rId44"/>
    <p:sldId id="294" r:id="rId45"/>
    <p:sldId id="295" r:id="rId46"/>
    <p:sldId id="296" r:id="rId47"/>
    <p:sldId id="290" r:id="rId48"/>
    <p:sldId id="297" r:id="rId49"/>
    <p:sldId id="299" r:id="rId50"/>
    <p:sldId id="300" r:id="rId51"/>
    <p:sldId id="319" r:id="rId52"/>
    <p:sldId id="320" r:id="rId53"/>
    <p:sldId id="302" r:id="rId54"/>
    <p:sldId id="321" r:id="rId55"/>
    <p:sldId id="298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1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28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218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492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7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8645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75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93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37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 flipV="1">
            <a:off x="667295" y="1298717"/>
            <a:ext cx="10835591" cy="49321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09" y="690588"/>
            <a:ext cx="10840277" cy="6081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3" y="1484243"/>
            <a:ext cx="10495722" cy="4391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16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7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53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27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4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80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1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78AB3C2-158C-4C6B-A3F7-31DD055BAFA2}" type="datetimeFigureOut">
              <a:rPr lang="en-US" smtClean="0"/>
              <a:t>17/08/2025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19CC01D-503B-429E-8441-94CF1260C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33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angnv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b="1"/>
              <a:t>BÁO CÁO</a:t>
            </a:r>
            <a:br>
              <a:rPr lang="en-US" sz="4000"/>
            </a:br>
            <a:r>
              <a:rPr lang="en-US" sz="3600" b="1"/>
              <a:t>THIẾT KẾ WEB BÁN HÀNG</a:t>
            </a:r>
            <a:endParaRPr lang="en-US" sz="4000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/>
              <a:t>HỌC PHẦN</a:t>
            </a:r>
          </a:p>
          <a:p>
            <a:r>
              <a:rPr lang="en-US" b="1"/>
              <a:t>ĐỒ ÁN PHÁT TRIỂN ỨNG DỤNG WEB</a:t>
            </a:r>
          </a:p>
          <a:p>
            <a:r>
              <a:rPr lang="en-US" b="1"/>
              <a:t>ThS. Nguyễn Văn Rạng - </a:t>
            </a:r>
            <a:r>
              <a:rPr lang="en-US" b="1">
                <a:hlinkClick r:id="rId2"/>
              </a:rPr>
              <a:t>rangnv@gmail.com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158847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II. PHÂN TÍCH THIẾT KẾ CSDL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II.1. MÔ HÌNH DỮ LIỆU Ở MỨC QUAN NIỆM</a:t>
            </a:r>
          </a:p>
          <a:p>
            <a:pPr marL="0" indent="0">
              <a:buNone/>
            </a:pPr>
            <a:r>
              <a:rPr lang="en-US"/>
              <a:t>II.2. MÔ HÌNH DỮ LIỆU Ở MỨC LUẬN LÝ</a:t>
            </a:r>
          </a:p>
          <a:p>
            <a:pPr marL="0" indent="0">
              <a:buNone/>
            </a:pPr>
            <a:r>
              <a:rPr lang="en-US"/>
              <a:t>II.3. MÔ HÌNH DỮ LIỆU Ở MỨC VẬT LÝ</a:t>
            </a:r>
          </a:p>
        </p:txBody>
      </p:sp>
    </p:spTree>
    <p:extLst>
      <p:ext uri="{BB962C8B-B14F-4D97-AF65-F5344CB8AC3E}">
        <p14:creationId xmlns:p14="http://schemas.microsoft.com/office/powerpoint/2010/main" val="2600547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948191" y="3362161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955" y="686298"/>
            <a:ext cx="9601196" cy="739092"/>
          </a:xfrm>
        </p:spPr>
        <p:txBody>
          <a:bodyPr>
            <a:normAutofit/>
          </a:bodyPr>
          <a:lstStyle/>
          <a:p>
            <a:r>
              <a:rPr lang="en-US" sz="3600"/>
              <a:t>II.1. MÔ HÌNH DỮ LIỆU Ở MỨC QUAN NIỆM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3631" y="1579105"/>
            <a:ext cx="13716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MatHang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MaMH</a:t>
            </a:r>
          </a:p>
          <a:p>
            <a:r>
              <a:rPr lang="en-US"/>
              <a:t>TenMH</a:t>
            </a:r>
          </a:p>
          <a:p>
            <a:r>
              <a:rPr lang="en-US"/>
              <a:t>GiaBan</a:t>
            </a:r>
          </a:p>
          <a:p>
            <a:r>
              <a:rPr lang="en-US"/>
              <a:t>SoLuong</a:t>
            </a:r>
          </a:p>
          <a:p>
            <a:r>
              <a:rPr lang="en-US"/>
              <a:t>MaLMH(pk)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83996" y="1517570"/>
            <a:ext cx="130436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AnhMH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MaAMH</a:t>
            </a:r>
          </a:p>
          <a:p>
            <a:r>
              <a:rPr lang="en-US"/>
              <a:t>Anh</a:t>
            </a:r>
          </a:p>
          <a:p>
            <a:r>
              <a:rPr lang="en-US"/>
              <a:t>MacDinh</a:t>
            </a:r>
          </a:p>
          <a:p>
            <a:r>
              <a:rPr lang="en-US"/>
              <a:t>MaMH(pk)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9217" y="1485870"/>
            <a:ext cx="130436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LoaiMH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MaLMH</a:t>
            </a:r>
          </a:p>
          <a:p>
            <a:r>
              <a:rPr lang="en-US"/>
              <a:t>TenLMH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0601" y="3610430"/>
            <a:ext cx="153512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CTDH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MaCTDH</a:t>
            </a:r>
          </a:p>
          <a:p>
            <a:r>
              <a:rPr lang="en-US"/>
              <a:t>MaMH(pk)</a:t>
            </a:r>
          </a:p>
          <a:p>
            <a:r>
              <a:rPr lang="en-US"/>
              <a:t>MaDG (FK)</a:t>
            </a:r>
          </a:p>
          <a:p>
            <a:r>
              <a:rPr lang="en-US"/>
              <a:t>Gia</a:t>
            </a:r>
          </a:p>
          <a:p>
            <a:r>
              <a:rPr lang="en-US"/>
              <a:t>SoLuong</a:t>
            </a:r>
          </a:p>
        </p:txBody>
      </p:sp>
      <p:sp>
        <p:nvSpPr>
          <p:cNvPr id="9" name="Oval 8"/>
          <p:cNvSpPr/>
          <p:nvPr/>
        </p:nvSpPr>
        <p:spPr>
          <a:xfrm>
            <a:off x="2670357" y="2089983"/>
            <a:ext cx="856131" cy="609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LMH thuộc</a:t>
            </a:r>
            <a:br>
              <a:rPr lang="en-US" sz="1200"/>
            </a:br>
            <a:r>
              <a:rPr lang="en-US" sz="1200"/>
              <a:t>MH</a:t>
            </a:r>
          </a:p>
        </p:txBody>
      </p:sp>
      <p:cxnSp>
        <p:nvCxnSpPr>
          <p:cNvPr id="11" name="Straight Connector 10"/>
          <p:cNvCxnSpPr>
            <a:cxnSpLocks/>
            <a:stCxn id="9" idx="6"/>
            <a:endCxn id="5" idx="1"/>
          </p:cNvCxnSpPr>
          <p:nvPr/>
        </p:nvCxnSpPr>
        <p:spPr>
          <a:xfrm>
            <a:off x="3526488" y="2394734"/>
            <a:ext cx="387143" cy="20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2"/>
            <a:endCxn id="7" idx="3"/>
          </p:cNvCxnSpPr>
          <p:nvPr/>
        </p:nvCxnSpPr>
        <p:spPr>
          <a:xfrm flipH="1" flipV="1">
            <a:off x="2063582" y="2086035"/>
            <a:ext cx="606775" cy="30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17278" y="2778688"/>
            <a:ext cx="874059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CTHD thuộc MH</a:t>
            </a:r>
          </a:p>
        </p:txBody>
      </p:sp>
      <p:cxnSp>
        <p:nvCxnSpPr>
          <p:cNvPr id="20" name="Straight Connector 19"/>
          <p:cNvCxnSpPr>
            <a:cxnSpLocks/>
          </p:cNvCxnSpPr>
          <p:nvPr/>
        </p:nvCxnSpPr>
        <p:spPr>
          <a:xfrm flipH="1">
            <a:off x="2154307" y="2961514"/>
            <a:ext cx="1832163" cy="248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  <a:stCxn id="18" idx="4"/>
            <a:endCxn id="8" idx="0"/>
          </p:cNvCxnSpPr>
          <p:nvPr/>
        </p:nvCxnSpPr>
        <p:spPr>
          <a:xfrm flipH="1">
            <a:off x="1628165" y="3343465"/>
            <a:ext cx="526143" cy="26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604957" y="1842650"/>
            <a:ext cx="791832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MH AMH</a:t>
            </a:r>
          </a:p>
        </p:txBody>
      </p:sp>
      <p:cxnSp>
        <p:nvCxnSpPr>
          <p:cNvPr id="28" name="Straight Connector 27"/>
          <p:cNvCxnSpPr>
            <a:cxnSpLocks/>
            <a:stCxn id="5" idx="3"/>
            <a:endCxn id="27" idx="2"/>
          </p:cNvCxnSpPr>
          <p:nvPr/>
        </p:nvCxnSpPr>
        <p:spPr>
          <a:xfrm flipV="1">
            <a:off x="5285233" y="2125039"/>
            <a:ext cx="319724" cy="46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27" idx="6"/>
            <a:endCxn id="6" idx="1"/>
          </p:cNvCxnSpPr>
          <p:nvPr/>
        </p:nvCxnSpPr>
        <p:spPr>
          <a:xfrm>
            <a:off x="6396789" y="2125039"/>
            <a:ext cx="187207" cy="269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424022" y="2999308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225212" y="2394733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135691" y="1667416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26488" y="2112250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078193" y="1817262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32834AF-3505-8210-8749-61145B90311C}"/>
              </a:ext>
            </a:extLst>
          </p:cNvPr>
          <p:cNvSpPr txBox="1"/>
          <p:nvPr/>
        </p:nvSpPr>
        <p:spPr>
          <a:xfrm>
            <a:off x="3720059" y="3916376"/>
            <a:ext cx="13716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DonGia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MaDG</a:t>
            </a:r>
          </a:p>
          <a:p>
            <a:r>
              <a:rPr lang="en-US"/>
              <a:t>TenKH</a:t>
            </a:r>
          </a:p>
          <a:p>
            <a:r>
              <a:rPr lang="en-US"/>
              <a:t>DiaChi Email </a:t>
            </a:r>
          </a:p>
          <a:p>
            <a:r>
              <a:rPr lang="en-US"/>
              <a:t>NgayTao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EBBC1C4-E4C6-1B37-4DEA-96A0DBFDB042}"/>
              </a:ext>
            </a:extLst>
          </p:cNvPr>
          <p:cNvSpPr txBox="1"/>
          <p:nvPr/>
        </p:nvSpPr>
        <p:spPr>
          <a:xfrm>
            <a:off x="3308533" y="4805585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04517A-022D-7C48-27C4-BEC009C11504}"/>
              </a:ext>
            </a:extLst>
          </p:cNvPr>
          <p:cNvSpPr/>
          <p:nvPr/>
        </p:nvSpPr>
        <p:spPr>
          <a:xfrm>
            <a:off x="2695572" y="4384406"/>
            <a:ext cx="874059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CTDH thuộc DG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7CC0AAC-CF5F-03EE-36E8-0D3D6FDCCEA0}"/>
              </a:ext>
            </a:extLst>
          </p:cNvPr>
          <p:cNvCxnSpPr>
            <a:cxnSpLocks/>
          </p:cNvCxnSpPr>
          <p:nvPr/>
        </p:nvCxnSpPr>
        <p:spPr>
          <a:xfrm flipH="1">
            <a:off x="3132601" y="4687751"/>
            <a:ext cx="654984" cy="128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02F4345-D7C6-76C7-2B19-23F73C400B0E}"/>
              </a:ext>
            </a:extLst>
          </p:cNvPr>
          <p:cNvCxnSpPr>
            <a:cxnSpLocks/>
          </p:cNvCxnSpPr>
          <p:nvPr/>
        </p:nvCxnSpPr>
        <p:spPr>
          <a:xfrm flipH="1">
            <a:off x="2207314" y="4492609"/>
            <a:ext cx="526143" cy="26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4487170-8921-345E-D897-88B9427B2AAF}"/>
              </a:ext>
            </a:extLst>
          </p:cNvPr>
          <p:cNvSpPr txBox="1"/>
          <p:nvPr/>
        </p:nvSpPr>
        <p:spPr>
          <a:xfrm>
            <a:off x="2329935" y="4209731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76ED1E-B707-0A6E-3A0C-8B3A73E9408D}"/>
              </a:ext>
            </a:extLst>
          </p:cNvPr>
          <p:cNvSpPr txBox="1"/>
          <p:nvPr/>
        </p:nvSpPr>
        <p:spPr>
          <a:xfrm>
            <a:off x="8124826" y="3789922"/>
            <a:ext cx="137160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DanhMuc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MaDM</a:t>
            </a:r>
          </a:p>
          <a:p>
            <a:r>
              <a:rPr lang="en-US"/>
              <a:t>TenDM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4D2A6B6-E67F-B101-70E3-ED4A80625E04}"/>
              </a:ext>
            </a:extLst>
          </p:cNvPr>
          <p:cNvSpPr txBox="1"/>
          <p:nvPr/>
        </p:nvSpPr>
        <p:spPr>
          <a:xfrm>
            <a:off x="5747407" y="3943810"/>
            <a:ext cx="1371602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TinTuc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MaTT</a:t>
            </a:r>
          </a:p>
          <a:p>
            <a:r>
              <a:rPr lang="en-US"/>
              <a:t>TieuDe</a:t>
            </a:r>
          </a:p>
          <a:p>
            <a:r>
              <a:rPr lang="en-US"/>
              <a:t>ChiTiet MaDM(PK) </a:t>
            </a:r>
          </a:p>
          <a:p>
            <a:r>
              <a:rPr lang="en-US"/>
              <a:t>NgayTao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B335F02-80F0-AACB-1C79-78D49A5814FB}"/>
              </a:ext>
            </a:extLst>
          </p:cNvPr>
          <p:cNvSpPr txBox="1"/>
          <p:nvPr/>
        </p:nvSpPr>
        <p:spPr>
          <a:xfrm>
            <a:off x="9911652" y="1937782"/>
            <a:ext cx="130436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GioiThieu</a:t>
            </a:r>
          </a:p>
          <a:p>
            <a:r>
              <a:rPr lang="en-US"/>
              <a:t>_________</a:t>
            </a:r>
          </a:p>
          <a:p>
            <a:r>
              <a:rPr lang="en-US" u="sng"/>
              <a:t>MaGT</a:t>
            </a:r>
          </a:p>
          <a:p>
            <a:r>
              <a:rPr lang="en-US"/>
              <a:t>TieuDe</a:t>
            </a:r>
          </a:p>
          <a:p>
            <a:r>
              <a:rPr lang="en-US"/>
              <a:t>ChiTiet</a:t>
            </a:r>
          </a:p>
          <a:p>
            <a:r>
              <a:rPr lang="en-US"/>
              <a:t>NgayTao</a:t>
            </a:r>
          </a:p>
          <a:p>
            <a:r>
              <a:rPr lang="en-US"/>
              <a:t>MaDM(pk)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2C2C9F3-6A00-39DD-BE6D-5B8825F06CB6}"/>
              </a:ext>
            </a:extLst>
          </p:cNvPr>
          <p:cNvSpPr/>
          <p:nvPr/>
        </p:nvSpPr>
        <p:spPr>
          <a:xfrm>
            <a:off x="7174677" y="4335914"/>
            <a:ext cx="791832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TT DM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DD09293-A6AF-A8DA-5FC6-330B6B854480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854953" y="4618303"/>
            <a:ext cx="319724" cy="46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40D0263-2569-7205-536C-CF7600846E27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7966509" y="4618303"/>
            <a:ext cx="187207" cy="269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1905E867-003C-0954-D2FD-A3BC222C9E52}"/>
              </a:ext>
            </a:extLst>
          </p:cNvPr>
          <p:cNvSpPr txBox="1"/>
          <p:nvPr/>
        </p:nvSpPr>
        <p:spPr>
          <a:xfrm>
            <a:off x="6794932" y="4887997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DD76C6B-4B52-09BD-BDF5-2FB06A952678}"/>
              </a:ext>
            </a:extLst>
          </p:cNvPr>
          <p:cNvSpPr txBox="1"/>
          <p:nvPr/>
        </p:nvSpPr>
        <p:spPr>
          <a:xfrm>
            <a:off x="7705411" y="4160680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41BB231-85E8-FAA3-2202-725E0F97D3DA}"/>
              </a:ext>
            </a:extLst>
          </p:cNvPr>
          <p:cNvSpPr/>
          <p:nvPr/>
        </p:nvSpPr>
        <p:spPr>
          <a:xfrm>
            <a:off x="8927277" y="2659514"/>
            <a:ext cx="791832" cy="564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GT DM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8EDE196-E6F8-7AE6-D440-9FBED416CF61}"/>
              </a:ext>
            </a:extLst>
          </p:cNvPr>
          <p:cNvCxnSpPr>
            <a:cxnSpLocks/>
            <a:stCxn id="63" idx="0"/>
            <a:endCxn id="71" idx="2"/>
          </p:cNvCxnSpPr>
          <p:nvPr/>
        </p:nvCxnSpPr>
        <p:spPr>
          <a:xfrm flipV="1">
            <a:off x="8810627" y="2941903"/>
            <a:ext cx="116650" cy="84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1A42DD3-0DB8-CA0B-00F2-84B83040FC01}"/>
              </a:ext>
            </a:extLst>
          </p:cNvPr>
          <p:cNvCxnSpPr>
            <a:cxnSpLocks/>
            <a:stCxn id="71" idx="6"/>
          </p:cNvCxnSpPr>
          <p:nvPr/>
        </p:nvCxnSpPr>
        <p:spPr>
          <a:xfrm>
            <a:off x="9719109" y="2941903"/>
            <a:ext cx="187207" cy="269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2713B31D-543D-6B51-5F3C-67BF190093DA}"/>
              </a:ext>
            </a:extLst>
          </p:cNvPr>
          <p:cNvSpPr txBox="1"/>
          <p:nvPr/>
        </p:nvSpPr>
        <p:spPr>
          <a:xfrm>
            <a:off x="8800998" y="3526012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(1,n)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DE9721-03FF-A4FF-632B-CB02A6B34D5D}"/>
              </a:ext>
            </a:extLst>
          </p:cNvPr>
          <p:cNvSpPr txBox="1"/>
          <p:nvPr/>
        </p:nvSpPr>
        <p:spPr>
          <a:xfrm>
            <a:off x="9458011" y="2484280"/>
            <a:ext cx="52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(1,1)</a:t>
            </a:r>
          </a:p>
        </p:txBody>
      </p:sp>
    </p:spTree>
    <p:extLst>
      <p:ext uri="{BB962C8B-B14F-4D97-AF65-F5344CB8AC3E}">
        <p14:creationId xmlns:p14="http://schemas.microsoft.com/office/powerpoint/2010/main" val="125732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II.2. MÔ HÌNH DỮ LIỆU Ở MỨC LUẬN LÝ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LƯỢC ĐỒ CƠ SỞ DỮ LIỆU</a:t>
            </a:r>
          </a:p>
          <a:p>
            <a:pPr marL="0" indent="0">
              <a:buNone/>
            </a:pPr>
            <a:r>
              <a:rPr lang="en-US"/>
              <a:t>1. 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</a:t>
            </a:r>
          </a:p>
          <a:p>
            <a:pPr marL="0" indent="0">
              <a:buNone/>
            </a:pPr>
            <a:r>
              <a:rPr lang="en-US"/>
              <a:t>2. LoaiMH(</a:t>
            </a:r>
            <a:r>
              <a:rPr lang="en-US" u="sng"/>
              <a:t>MaLMH</a:t>
            </a:r>
            <a:r>
              <a:rPr lang="en-US"/>
              <a:t>, Ten, Anh, MoTa,….)</a:t>
            </a:r>
          </a:p>
          <a:p>
            <a:pPr marL="0" indent="0">
              <a:buNone/>
            </a:pPr>
            <a:r>
              <a:rPr lang="en-US"/>
              <a:t>3. AnhMH(</a:t>
            </a:r>
            <a:r>
              <a:rPr lang="en-US" u="sng"/>
              <a:t>MaAMH</a:t>
            </a:r>
            <a:r>
              <a:rPr lang="en-US"/>
              <a:t>, Anh, </a:t>
            </a:r>
            <a:r>
              <a:rPr lang="en-US" u="dash"/>
              <a:t>MaMH</a:t>
            </a:r>
            <a:r>
              <a:rPr lang="en-US"/>
              <a:t>,…)</a:t>
            </a:r>
          </a:p>
          <a:p>
            <a:pPr marL="0" indent="0">
              <a:buNone/>
            </a:pPr>
            <a:r>
              <a:rPr lang="en-US"/>
              <a:t>4. DonGia(</a:t>
            </a:r>
            <a:r>
              <a:rPr lang="en-US" u="sng"/>
              <a:t>MaDG</a:t>
            </a:r>
            <a:r>
              <a:rPr lang="en-US"/>
              <a:t>, TenKH, SDT, DiaChi, Email, TongTien, SL, LoaiThanhToan)</a:t>
            </a:r>
          </a:p>
          <a:p>
            <a:pPr marL="0" indent="0">
              <a:buNone/>
            </a:pPr>
            <a:r>
              <a:rPr lang="en-US"/>
              <a:t>5. CTDH( </a:t>
            </a:r>
            <a:r>
              <a:rPr lang="en-US" u="sng"/>
              <a:t>MaCTDH</a:t>
            </a:r>
            <a:r>
              <a:rPr lang="en-US"/>
              <a:t>, </a:t>
            </a:r>
            <a:r>
              <a:rPr lang="en-US" u="dotted"/>
              <a:t>MaDG, MaMH</a:t>
            </a:r>
            <a:r>
              <a:rPr lang="en-US" u="sng"/>
              <a:t>,</a:t>
            </a:r>
            <a:r>
              <a:rPr lang="en-US"/>
              <a:t> Gia, SoLuong)</a:t>
            </a:r>
          </a:p>
          <a:p>
            <a:pPr marL="0" indent="0">
              <a:buNone/>
            </a:pPr>
            <a:r>
              <a:rPr lang="en-US"/>
              <a:t>6. DanhMuc (MaDM, TenDM, MoTa, ViTri,…)</a:t>
            </a:r>
          </a:p>
          <a:p>
            <a:pPr marL="0" indent="0">
              <a:buNone/>
            </a:pPr>
            <a:r>
              <a:rPr lang="en-US"/>
              <a:t>7. TinTuc( </a:t>
            </a:r>
            <a:r>
              <a:rPr lang="en-US" u="sng"/>
              <a:t>MaTT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NguoiTao,….)</a:t>
            </a:r>
          </a:p>
          <a:p>
            <a:pPr marL="0" indent="0">
              <a:buNone/>
            </a:pPr>
            <a:r>
              <a:rPr lang="en-US"/>
              <a:t>8. GioiThieu(</a:t>
            </a:r>
            <a:r>
              <a:rPr lang="en-US" u="sng"/>
              <a:t>MaGT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NguoiTao,…)</a:t>
            </a:r>
          </a:p>
        </p:txBody>
      </p:sp>
    </p:spTree>
    <p:extLst>
      <p:ext uri="{BB962C8B-B14F-4D97-AF65-F5344CB8AC3E}">
        <p14:creationId xmlns:p14="http://schemas.microsoft.com/office/powerpoint/2010/main" val="414388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(SQL Server)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351807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1. 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74643" y="5132769"/>
            <a:ext cx="10495722" cy="1034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Font typeface="Arial"/>
              <a:buNone/>
            </a:pPr>
            <a:r>
              <a:rPr lang="en-US"/>
              <a:t>MaMH (K): Mã tác giả là khóa, được đánh số 1,2,…</a:t>
            </a:r>
          </a:p>
          <a:p>
            <a:pPr marL="0" indent="0">
              <a:buNone/>
            </a:pPr>
            <a:r>
              <a:rPr lang="en-US"/>
              <a:t>TenMH: Tên sản phẩm, là chuỗi tối đa 250 ký tự, ví dụ: “Laptop Lenovo IdeaPad 5”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515F84EF-84B6-707A-8AE8-CB34349642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522895"/>
              </p:ext>
            </p:extLst>
          </p:nvPr>
        </p:nvGraphicFramePr>
        <p:xfrm>
          <a:off x="874643" y="1795209"/>
          <a:ext cx="104949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320">
                  <a:extLst>
                    <a:ext uri="{9D8B030D-6E8A-4147-A177-3AD203B41FA5}">
                      <a16:colId xmlns:a16="http://schemas.microsoft.com/office/drawing/2014/main" val="374318405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118927949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2407491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</a:t>
                      </a:r>
                      <a:r>
                        <a:rPr lang="en-US" baseline="0"/>
                        <a:t>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Allow nulls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3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TenMH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MoTa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41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ChiTiet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Anh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0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Gia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decimal(18,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8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SoLuong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9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MaLMH</a:t>
                      </a:r>
                      <a:endParaRPr 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3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37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0A99D-65B8-BF57-542C-EF20D4724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01A8-7995-2D71-548A-D503B9792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(SQL Server)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20244B5-5406-10DF-E827-99400CFA3C9F}"/>
              </a:ext>
            </a:extLst>
          </p:cNvPr>
          <p:cNvSpPr txBox="1">
            <a:spLocks/>
          </p:cNvSpPr>
          <p:nvPr/>
        </p:nvSpPr>
        <p:spPr>
          <a:xfrm>
            <a:off x="874643" y="1351807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1. 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D79A6BA-80D7-BD16-E3F8-AF9276A9DDD6}"/>
              </a:ext>
            </a:extLst>
          </p:cNvPr>
          <p:cNvSpPr txBox="1">
            <a:spLocks/>
          </p:cNvSpPr>
          <p:nvPr/>
        </p:nvSpPr>
        <p:spPr>
          <a:xfrm>
            <a:off x="874643" y="5132769"/>
            <a:ext cx="10495722" cy="1034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MoTa: </a:t>
            </a:r>
            <a:r>
              <a:rPr lang="vi-VN"/>
              <a:t>Chuỗi mô tả ngắn về sản phẩm, dùng hiển thị trước khi vào trang chi tiết</a:t>
            </a:r>
            <a:endParaRPr lang="en-US"/>
          </a:p>
          <a:p>
            <a:pPr marL="0" indent="0">
              <a:buNone/>
            </a:pPr>
            <a:r>
              <a:rPr lang="en-US"/>
              <a:t>ChiTiet: Nội dung mô tả chi tiết, bao gồm thông số kỹ thuật, mô tả tính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DBBDB6B8-5CB2-ECC3-7DEE-85B86FFE57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643" y="1795209"/>
          <a:ext cx="104949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320">
                  <a:extLst>
                    <a:ext uri="{9D8B030D-6E8A-4147-A177-3AD203B41FA5}">
                      <a16:colId xmlns:a16="http://schemas.microsoft.com/office/drawing/2014/main" val="374318405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118927949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2407491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</a:t>
                      </a:r>
                      <a:r>
                        <a:rPr lang="en-US" baseline="0"/>
                        <a:t>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Allow nulls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3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TenMH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MoTa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41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ChiTiet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Anh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0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Gia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decimal(18,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8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SoLuong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9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MaLMH</a:t>
                      </a:r>
                      <a:endParaRPr 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3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705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9FCF1-DF5B-9888-E8E5-43B888D4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5123-6BAD-FB1A-CF8F-D630DA0B5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(SQL Server)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3CA3C4-C609-BA71-577D-2406B83F75A6}"/>
              </a:ext>
            </a:extLst>
          </p:cNvPr>
          <p:cNvSpPr txBox="1">
            <a:spLocks/>
          </p:cNvSpPr>
          <p:nvPr/>
        </p:nvSpPr>
        <p:spPr>
          <a:xfrm>
            <a:off x="874643" y="1351807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1. 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32421B-3DCB-11BA-887E-9F71D216C1C3}"/>
              </a:ext>
            </a:extLst>
          </p:cNvPr>
          <p:cNvSpPr txBox="1">
            <a:spLocks/>
          </p:cNvSpPr>
          <p:nvPr/>
        </p:nvSpPr>
        <p:spPr>
          <a:xfrm>
            <a:off x="874643" y="5132769"/>
            <a:ext cx="10495722" cy="1034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Anh: Tên file ảnh đại diện của mặt hàng, ví dụ: “sp1001.jpg”</a:t>
            </a:r>
          </a:p>
          <a:p>
            <a:pPr marL="0" indent="0">
              <a:buNone/>
            </a:pPr>
            <a:r>
              <a:rPr lang="en-US"/>
              <a:t>Gia: Giá bán hiện tại, kiểu decimal (18,2), ví dụ: 13500000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4DACBDB9-C7FF-A941-32C5-E98E4FB96D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643" y="1795209"/>
          <a:ext cx="104949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320">
                  <a:extLst>
                    <a:ext uri="{9D8B030D-6E8A-4147-A177-3AD203B41FA5}">
                      <a16:colId xmlns:a16="http://schemas.microsoft.com/office/drawing/2014/main" val="374318405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118927949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2407491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</a:t>
                      </a:r>
                      <a:r>
                        <a:rPr lang="en-US" baseline="0"/>
                        <a:t>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Allow nulls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3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TenMH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MoTa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41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ChiTiet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Anh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0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Gia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decimal(18,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8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SoLuong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9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MaLMH</a:t>
                      </a:r>
                      <a:endParaRPr 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3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026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F2684-6884-B479-6C5D-C9816C997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43443-7EB4-74AC-84CC-291FCA0B4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(SQL Server)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E59022-CC34-D75D-7D91-7F7B5AAD6866}"/>
              </a:ext>
            </a:extLst>
          </p:cNvPr>
          <p:cNvSpPr txBox="1">
            <a:spLocks/>
          </p:cNvSpPr>
          <p:nvPr/>
        </p:nvSpPr>
        <p:spPr>
          <a:xfrm>
            <a:off x="874643" y="1351807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1. 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2C52B4-4EFC-47A0-5289-02E563DA2A7F}"/>
              </a:ext>
            </a:extLst>
          </p:cNvPr>
          <p:cNvSpPr txBox="1">
            <a:spLocks/>
          </p:cNvSpPr>
          <p:nvPr/>
        </p:nvSpPr>
        <p:spPr>
          <a:xfrm>
            <a:off x="874643" y="5132769"/>
            <a:ext cx="10495722" cy="103464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SoLuong: </a:t>
            </a:r>
            <a:r>
              <a:rPr lang="vi-VN"/>
              <a:t>Số lượng tồn kho, kiểu số nguyên, ví dụ: 100</a:t>
            </a:r>
            <a:endParaRPr lang="en-US"/>
          </a:p>
          <a:p>
            <a:pPr marL="0" indent="0">
              <a:buNone/>
            </a:pPr>
            <a:r>
              <a:rPr lang="en-US"/>
              <a:t>MaLMH (pk): Mã loại mặt hàng – khóa ngoại đến bảng LoaiMH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BAF88D69-61E3-9405-CF68-96884399BDD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74643" y="1795209"/>
          <a:ext cx="1049496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320">
                  <a:extLst>
                    <a:ext uri="{9D8B030D-6E8A-4147-A177-3AD203B41FA5}">
                      <a16:colId xmlns:a16="http://schemas.microsoft.com/office/drawing/2014/main" val="374318405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1189279492"/>
                    </a:ext>
                  </a:extLst>
                </a:gridCol>
                <a:gridCol w="3498320">
                  <a:extLst>
                    <a:ext uri="{9D8B030D-6E8A-4147-A177-3AD203B41FA5}">
                      <a16:colId xmlns:a16="http://schemas.microsoft.com/office/drawing/2014/main" val="24074918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</a:t>
                      </a:r>
                      <a:r>
                        <a:rPr lang="en-US" baseline="0"/>
                        <a:t>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Allow nulls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858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234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TenMH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00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MoTa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416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ChiTiet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156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Anh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Nvarchar(250)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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105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Gia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decimal(18,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781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aramond" panose="02020404030301010803"/>
                          <a:ea typeface="+mn-ea"/>
                          <a:cs typeface="+mn-cs"/>
                        </a:rPr>
                        <a:t>SoLuong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293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MaLMH</a:t>
                      </a:r>
                      <a:endParaRPr lang="en-US" u="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ym typeface="Wingdings" panose="05000000000000000000" pitchFamily="2" charset="2"/>
                        </a:rPr>
                        <a:t>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3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8628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/>
              <a:t>MatHang(</a:t>
            </a:r>
            <a:r>
              <a:rPr lang="en-US" u="sng"/>
              <a:t>MaMH</a:t>
            </a:r>
            <a:r>
              <a:rPr lang="en-US"/>
              <a:t>, TenMH, MoTa, ChiTiet, Anh, Gia, SoLuong, </a:t>
            </a:r>
            <a:r>
              <a:rPr lang="en-US" u="dotted"/>
              <a:t>MaLMH</a:t>
            </a:r>
            <a:r>
              <a:rPr lang="en-US"/>
              <a:t>,…) 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F95E7-AC16-2AFD-3BF4-042D4DC26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33" y="2320409"/>
            <a:ext cx="2295845" cy="3753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6069E-8C78-C128-A787-059B40341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578" y="2320409"/>
            <a:ext cx="3791479" cy="37724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93C3EF-98CF-B36C-0139-837960441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461" y="2320409"/>
            <a:ext cx="990738" cy="368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2714E4-E577-FE8E-6FF5-96D565ECB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9603" y="2339461"/>
            <a:ext cx="914528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16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2. LoaiMH(</a:t>
            </a:r>
            <a:r>
              <a:rPr lang="en-US" u="sng"/>
              <a:t>MaLMH</a:t>
            </a:r>
            <a:r>
              <a:rPr lang="en-US"/>
              <a:t>, Ten, Anh, MoTa,….)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4886" y="3989343"/>
            <a:ext cx="10495722" cy="22925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MaLMH (K): Mã loại mặt hàng, là khóa chính tự tăng</a:t>
            </a:r>
          </a:p>
          <a:p>
            <a:pPr marL="0" indent="0">
              <a:buNone/>
            </a:pPr>
            <a:r>
              <a:rPr lang="en-US"/>
              <a:t>TenCM: Tên loại, ví dụ: “Laptop”, “Tai nghe”, “Chuột”</a:t>
            </a:r>
          </a:p>
          <a:p>
            <a:pPr marL="0" indent="0">
              <a:buNone/>
            </a:pPr>
            <a:r>
              <a:rPr lang="en-US"/>
              <a:t>Alias: Chuỗi không dấu dạng URL, ví dụ: “tai-nghe”</a:t>
            </a:r>
          </a:p>
          <a:p>
            <a:pPr marL="0" indent="0">
              <a:buNone/>
            </a:pPr>
            <a:r>
              <a:rPr lang="en-US"/>
              <a:t>MoTa: Mô tả chi tiết về loại sản phẩm</a:t>
            </a:r>
          </a:p>
          <a:p>
            <a:pPr marL="0" indent="0">
              <a:buNone/>
            </a:pPr>
            <a:r>
              <a:rPr lang="en-US"/>
              <a:t>Icon: Tên file icon hiển thị đại diện cho loại, ví dụ: “laptop.svg”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03250A-D855-0FB9-0116-3EBFC8ADF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529" y="1935986"/>
            <a:ext cx="852606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940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2. LoaiMH(</a:t>
            </a:r>
            <a:r>
              <a:rPr lang="en-US" u="sng"/>
              <a:t>MaLMH</a:t>
            </a:r>
            <a:r>
              <a:rPr lang="en-US"/>
              <a:t>, Ten, Anh, MoTa,….) 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ADC35-4B85-EF4B-159D-3BC5E57E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053" y="2847894"/>
            <a:ext cx="5258534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8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NỘI DUNG TRÌNH BÀY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I. Khảo sát và mô tả bài toán</a:t>
            </a:r>
          </a:p>
          <a:p>
            <a:pPr marL="0" indent="0">
              <a:buNone/>
            </a:pPr>
            <a:r>
              <a:rPr lang="en-US"/>
              <a:t>II. Phân tích thiết kế CSDL</a:t>
            </a:r>
          </a:p>
          <a:p>
            <a:pPr marL="0" indent="0">
              <a:buNone/>
            </a:pPr>
            <a:r>
              <a:rPr lang="en-US"/>
              <a:t>III. Cài đặt CSDL</a:t>
            </a:r>
          </a:p>
          <a:p>
            <a:pPr marL="0" indent="0">
              <a:buNone/>
            </a:pPr>
            <a:r>
              <a:rPr lang="en-US"/>
              <a:t>IV. Cài đặt ứng dụng</a:t>
            </a:r>
          </a:p>
        </p:txBody>
      </p:sp>
    </p:spTree>
    <p:extLst>
      <p:ext uri="{BB962C8B-B14F-4D97-AF65-F5344CB8AC3E}">
        <p14:creationId xmlns:p14="http://schemas.microsoft.com/office/powerpoint/2010/main" val="1156094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F41EB-CCCB-3772-9C1C-5B95A347C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1F87-192C-BCFE-E8F6-931B16FC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9E063A-604C-8F36-AD0B-A97CCCC78CEF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3. AnhMH(</a:t>
            </a:r>
            <a:r>
              <a:rPr lang="en-US" u="sng"/>
              <a:t>MaAMH</a:t>
            </a:r>
            <a:r>
              <a:rPr lang="en-US"/>
              <a:t>, Anh, </a:t>
            </a:r>
            <a:r>
              <a:rPr lang="en-US" u="dash"/>
              <a:t>MaMH</a:t>
            </a:r>
            <a:r>
              <a:rPr lang="en-US"/>
              <a:t>,…)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112D130-0325-D041-005B-733800E7E619}"/>
              </a:ext>
            </a:extLst>
          </p:cNvPr>
          <p:cNvSpPr txBox="1">
            <a:spLocks/>
          </p:cNvSpPr>
          <p:nvPr/>
        </p:nvSpPr>
        <p:spPr>
          <a:xfrm>
            <a:off x="834886" y="3989343"/>
            <a:ext cx="10495722" cy="22925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MaAMH (K): Mã ảnh mặt hàng, là khóa chính tự tang</a:t>
            </a:r>
          </a:p>
          <a:p>
            <a:pPr marL="0" indent="0">
              <a:buNone/>
            </a:pPr>
            <a:r>
              <a:rPr lang="en-US"/>
              <a:t>MaMH: Mã mặt hàng – liên kết đến bảng MatHang</a:t>
            </a:r>
          </a:p>
          <a:p>
            <a:pPr marL="0" indent="0">
              <a:buNone/>
            </a:pPr>
            <a:r>
              <a:rPr lang="en-US"/>
              <a:t>Anh: Tên file ảnh (ví dụ: “sp1001-1.jpg”) </a:t>
            </a:r>
          </a:p>
          <a:p>
            <a:pPr marL="0" indent="0">
              <a:buNone/>
            </a:pPr>
            <a:r>
              <a:rPr lang="en-US"/>
              <a:t>MacDinh: Cờ đánh dấu ảnh đại diện chính của sản phẩm (1: có, 0: không)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2B62A4F-2926-38A7-951A-343E98B31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52" y="2075150"/>
            <a:ext cx="8507012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96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EA16F-2CAF-A155-A4A7-967470375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23C89-E195-0473-E0B7-C44429E67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6AB367-FF0D-83DD-6574-FCADE96DC0D0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3. AnhMH(</a:t>
            </a:r>
            <a:r>
              <a:rPr lang="en-US" u="sng"/>
              <a:t>MaAMH</a:t>
            </a:r>
            <a:r>
              <a:rPr lang="en-US"/>
              <a:t>, Anh, </a:t>
            </a:r>
            <a:r>
              <a:rPr lang="en-US" u="dash"/>
              <a:t>MaMH</a:t>
            </a:r>
            <a:r>
              <a:rPr lang="en-US"/>
              <a:t>,…)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8885C9-913F-1E9E-6B01-167F648C5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4" y="2433918"/>
            <a:ext cx="4267796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5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4. DonGia(</a:t>
            </a:r>
            <a:r>
              <a:rPr lang="en-US" u="sng"/>
              <a:t>MaDG</a:t>
            </a:r>
            <a:r>
              <a:rPr lang="en-US"/>
              <a:t>, TenKH, SDT, DiaChi, Email, TongTien, SL, LoaiThanhToan)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74643" y="4642916"/>
            <a:ext cx="10495722" cy="16586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MaDG (K): </a:t>
            </a:r>
            <a:r>
              <a:rPr lang="vi-VN"/>
              <a:t>Mã đơn hàng – khóa chính tự động</a:t>
            </a:r>
            <a:endParaRPr lang="en-US"/>
          </a:p>
          <a:p>
            <a:pPr marL="0" indent="0">
              <a:buNone/>
            </a:pPr>
            <a:r>
              <a:rPr lang="en-US"/>
              <a:t>TenKH: Tên khách hàng</a:t>
            </a:r>
          </a:p>
          <a:p>
            <a:pPr marL="0" indent="0">
              <a:buNone/>
            </a:pPr>
            <a:r>
              <a:rPr lang="en-US"/>
              <a:t>SDT: Số điện thoại</a:t>
            </a:r>
          </a:p>
          <a:p>
            <a:pPr marL="0" indent="0">
              <a:buNone/>
            </a:pPr>
            <a:r>
              <a:rPr lang="en-US"/>
              <a:t>DiaChi: Địa chỉ giao hàng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A2E9AB8-634A-8A77-5A55-19D01941A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264" y="1926872"/>
            <a:ext cx="8554644" cy="685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B9DBCB-7A0A-9340-8A63-DE0B3C18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64" y="2526923"/>
            <a:ext cx="8459381" cy="177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1C34FE-46D9-28A2-9EDB-3104B83DE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06" y="4271388"/>
            <a:ext cx="85165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89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478EA-CEAA-9F70-75BF-11298C3D8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5602-2144-0A9E-EBC3-DB3BB9DA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415CDB-1F4F-CA15-651B-7A4E196AA309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4. DonGia(</a:t>
            </a:r>
            <a:r>
              <a:rPr lang="en-US" u="sng"/>
              <a:t>MaDG</a:t>
            </a:r>
            <a:r>
              <a:rPr lang="en-US"/>
              <a:t>, TenKH, SDT, DiaChi, Email, TongTien, SL, LoaiThanhToan)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1012FCC-1A38-A0C8-B5EA-77CDAD3B7F42}"/>
              </a:ext>
            </a:extLst>
          </p:cNvPr>
          <p:cNvSpPr txBox="1">
            <a:spLocks/>
          </p:cNvSpPr>
          <p:nvPr/>
        </p:nvSpPr>
        <p:spPr>
          <a:xfrm>
            <a:off x="874643" y="4642916"/>
            <a:ext cx="10495722" cy="16586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Email: </a:t>
            </a:r>
            <a:r>
              <a:rPr lang="vi-VN"/>
              <a:t>Email người đặt hàng</a:t>
            </a:r>
            <a:endParaRPr lang="en-US"/>
          </a:p>
          <a:p>
            <a:pPr marL="0" indent="0">
              <a:buNone/>
            </a:pPr>
            <a:r>
              <a:rPr lang="en-US"/>
              <a:t>TongTien: </a:t>
            </a:r>
            <a:r>
              <a:rPr lang="vi-VN"/>
              <a:t>Tổng tiền của đơn hàng (decimal)</a:t>
            </a:r>
            <a:endParaRPr lang="en-US"/>
          </a:p>
          <a:p>
            <a:pPr marL="0" indent="0">
              <a:buNone/>
            </a:pPr>
            <a:r>
              <a:rPr lang="en-US"/>
              <a:t>SoLuong: </a:t>
            </a:r>
            <a:r>
              <a:rPr lang="vi-VN"/>
              <a:t>Tổng số lượng sản phẩm trong đơn </a:t>
            </a:r>
            <a:endParaRPr lang="en-US"/>
          </a:p>
          <a:p>
            <a:pPr marL="0" indent="0">
              <a:buNone/>
            </a:pPr>
            <a:r>
              <a:rPr lang="en-US"/>
              <a:t>LoaiThanhToan: 1: COD, 2: Chuyển khoản, 3: Ví điện tử,...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84E787-6E05-4F18-CF29-D89323EDA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264" y="1926872"/>
            <a:ext cx="8554644" cy="685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656947-5127-F4DF-1F17-6B0AAEA0A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264" y="2526923"/>
            <a:ext cx="8459381" cy="17718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98B650-365A-48D3-5918-C9ECEDF0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106" y="4271388"/>
            <a:ext cx="8516539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30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4. DonGia(</a:t>
            </a:r>
            <a:r>
              <a:rPr lang="en-US" u="sng"/>
              <a:t>MaDG</a:t>
            </a:r>
            <a:r>
              <a:rPr lang="en-US"/>
              <a:t>, TenKH, SDT, DiaChi, Email, TongTien, SL, LoaiThanhToan)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CC558-DED2-BC44-FBB0-2E3C2A48D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53" y="2576393"/>
            <a:ext cx="1333686" cy="1705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C4F28C-F0F7-AA53-07D9-23ECDB2CEA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88"/>
          <a:stretch>
            <a:fillRect/>
          </a:stretch>
        </p:blipFill>
        <p:spPr>
          <a:xfrm>
            <a:off x="2730339" y="2619444"/>
            <a:ext cx="5763429" cy="1662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8DDC7D-7AD4-E561-A714-60A7196017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150"/>
          <a:stretch>
            <a:fillRect/>
          </a:stretch>
        </p:blipFill>
        <p:spPr>
          <a:xfrm>
            <a:off x="8461396" y="2519418"/>
            <a:ext cx="1000265" cy="17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01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5. CTDH( </a:t>
            </a:r>
            <a:r>
              <a:rPr lang="en-US" u="sng"/>
              <a:t>MaCTDH</a:t>
            </a:r>
            <a:r>
              <a:rPr lang="en-US"/>
              <a:t>, </a:t>
            </a:r>
            <a:r>
              <a:rPr lang="en-US" u="dotted"/>
              <a:t>MaDG, MaMH</a:t>
            </a:r>
            <a:r>
              <a:rPr lang="en-US" u="sng"/>
              <a:t>,</a:t>
            </a:r>
            <a:r>
              <a:rPr lang="en-US"/>
              <a:t> Gia, SoLuong)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0EBDB-1841-8F36-E476-4A24D092A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6D5AFA-3595-7DB8-00CF-C9BFF903D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24" y="2084294"/>
            <a:ext cx="8583223" cy="182905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3625D6-7682-8789-952E-49A963875C0A}"/>
              </a:ext>
            </a:extLst>
          </p:cNvPr>
          <p:cNvSpPr txBox="1">
            <a:spLocks/>
          </p:cNvSpPr>
          <p:nvPr/>
        </p:nvSpPr>
        <p:spPr>
          <a:xfrm>
            <a:off x="938651" y="4217248"/>
            <a:ext cx="10495722" cy="204639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MaCTDH(K): </a:t>
            </a:r>
            <a:r>
              <a:rPr lang="vi-VN"/>
              <a:t>Mã chi tiết đơn hàng – tự tăng</a:t>
            </a:r>
            <a:endParaRPr lang="en-US"/>
          </a:p>
          <a:p>
            <a:pPr marL="0" indent="0">
              <a:buNone/>
            </a:pPr>
            <a:r>
              <a:rPr lang="en-US"/>
              <a:t>MaDG(fk) </a:t>
            </a:r>
            <a:r>
              <a:rPr lang="vi-VN"/>
              <a:t>Mã đơn hàng – liên kết với</a:t>
            </a:r>
            <a:r>
              <a:rPr lang="en-US"/>
              <a:t> DonGia</a:t>
            </a:r>
          </a:p>
          <a:p>
            <a:pPr marL="0" indent="0">
              <a:buNone/>
            </a:pPr>
            <a:r>
              <a:rPr lang="en-US"/>
              <a:t>MaMH(fk): </a:t>
            </a:r>
            <a:r>
              <a:rPr lang="vi-VN"/>
              <a:t>Mã mặt hàng được mua</a:t>
            </a:r>
            <a:endParaRPr lang="en-US"/>
          </a:p>
          <a:p>
            <a:pPr marL="0" indent="0">
              <a:buNone/>
            </a:pPr>
            <a:r>
              <a:rPr lang="en-US"/>
              <a:t>Gia: Giá tại thời điểm mua – có thể khác với MatHang.GiaBan nếu có khuyến mãi</a:t>
            </a:r>
          </a:p>
          <a:p>
            <a:pPr marL="0" indent="0">
              <a:buNone/>
            </a:pPr>
            <a:r>
              <a:rPr lang="en-US"/>
              <a:t>SoLuong: </a:t>
            </a:r>
            <a:r>
              <a:rPr lang="vi-VN"/>
              <a:t>Số lượng sản phẩm trong đơn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20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5. CTDH( </a:t>
            </a:r>
            <a:r>
              <a:rPr lang="en-US" u="sng"/>
              <a:t>MaCTDH</a:t>
            </a:r>
            <a:r>
              <a:rPr lang="en-US"/>
              <a:t>, </a:t>
            </a:r>
            <a:r>
              <a:rPr lang="en-US" u="dotted"/>
              <a:t>MaDG, MaMH</a:t>
            </a:r>
            <a:r>
              <a:rPr lang="en-US" u="sng"/>
              <a:t>,</a:t>
            </a:r>
            <a:r>
              <a:rPr lang="en-US"/>
              <a:t> Gia, SoLuong)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81433"/>
              </p:ext>
            </p:extLst>
          </p:nvPr>
        </p:nvGraphicFramePr>
        <p:xfrm>
          <a:off x="969681" y="2554940"/>
          <a:ext cx="10400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39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57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7888">
                  <a:extLst>
                    <a:ext uri="{9D8B030D-6E8A-4147-A177-3AD203B41FA5}">
                      <a16:colId xmlns:a16="http://schemas.microsoft.com/office/drawing/2014/main" val="34084241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MaCTDH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MaDG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MaMH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SoLuong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DH710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2435tte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DH324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54trhf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40000002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1507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04927-3E4E-0A17-0948-59F95E9BF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3EB3-2F1B-9163-71FA-1CB01861A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BF9BC-03EB-FD4B-4D1E-8D65C6DE297C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6. DanhMuc (MaDM, TenDM, MoTa, ViTri,…)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7CF0A8B-60F7-7A65-313E-B18A0EA86737}"/>
              </a:ext>
            </a:extLst>
          </p:cNvPr>
          <p:cNvSpPr txBox="1">
            <a:spLocks/>
          </p:cNvSpPr>
          <p:nvPr/>
        </p:nvSpPr>
        <p:spPr>
          <a:xfrm>
            <a:off x="938651" y="4217248"/>
            <a:ext cx="10495722" cy="20463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MaDM(K): Mã danh mục – tự tang</a:t>
            </a:r>
          </a:p>
          <a:p>
            <a:pPr marL="0" indent="0">
              <a:buNone/>
            </a:pPr>
            <a:r>
              <a:rPr lang="en-US"/>
              <a:t>TenDM: Tên danh mục, ví dụ: “Tin tức”, “Khuyến mãi”, “Giới thiệu”</a:t>
            </a:r>
          </a:p>
          <a:p>
            <a:pPr marL="0" indent="0">
              <a:buNone/>
            </a:pPr>
            <a:r>
              <a:rPr lang="en-US"/>
              <a:t>ViTri: Vị trí hiển thị trên giao diện (sắp xếp)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3D4FE-AD1E-BCDA-470E-7AEC0A9B1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22" y="1903167"/>
            <a:ext cx="8688012" cy="924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7342D2-2C4F-8578-0380-01BF2C0D7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569" y="2827221"/>
            <a:ext cx="8545118" cy="362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CE8335-9919-9710-EDC9-BF7165E13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490" y="3224184"/>
            <a:ext cx="8554644" cy="40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38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BFCE5-1691-E613-596D-6F947EC5C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2026-6FBD-0FE6-466B-E3CA3953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5880E6-BD77-3A94-1FCF-A5D6C05972E0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6. DanhMuc (MaDM, TenDM, MoTa, ViTri,…)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4CAB1-F05C-DAB6-9789-72C5E6C4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421" y="2433918"/>
            <a:ext cx="2248214" cy="2000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0056C1-01D9-0B01-020B-90B272BF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245" y="2433498"/>
            <a:ext cx="981212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77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D69CF-F67F-8919-629D-B594FB00E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BCE7A-2F5E-7C47-C1FB-3A897FB7A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B0883E-C7C6-9B1B-6B4C-F5394777CC95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7. TinTuc( </a:t>
            </a:r>
            <a:r>
              <a:rPr lang="en-US" u="sng"/>
              <a:t>MaTT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NguoiTao,….)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D50C9E-AC58-F75F-ED33-99956B9627BE}"/>
              </a:ext>
            </a:extLst>
          </p:cNvPr>
          <p:cNvSpPr txBox="1">
            <a:spLocks/>
          </p:cNvSpPr>
          <p:nvPr/>
        </p:nvSpPr>
        <p:spPr>
          <a:xfrm>
            <a:off x="834886" y="4614296"/>
            <a:ext cx="10495722" cy="17865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MaTT (K): Mã tin tức – khóa chính</a:t>
            </a:r>
          </a:p>
          <a:p>
            <a:pPr marL="0" indent="0">
              <a:buNone/>
            </a:pPr>
            <a:r>
              <a:rPr lang="en-US"/>
              <a:t>TieuDeTT: Tiêu đề tin</a:t>
            </a:r>
          </a:p>
          <a:p>
            <a:pPr marL="0" indent="0">
              <a:buNone/>
            </a:pPr>
            <a:r>
              <a:rPr lang="en-US"/>
              <a:t>MoTa: Tóm tắt nội dung</a:t>
            </a:r>
          </a:p>
          <a:p>
            <a:pPr marL="0" indent="0">
              <a:buNone/>
            </a:pPr>
            <a:r>
              <a:rPr lang="en-US"/>
              <a:t>ChiTiet: Nội dung đầy đủ (dạng HTML, có thể gồm ảnh, video)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468DB2-8C9D-4BE5-3E63-C4E852A5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46" y="1912693"/>
            <a:ext cx="8516539" cy="905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19169-C1EF-A667-70B8-CD95DE535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89" y="2734847"/>
            <a:ext cx="8573696" cy="122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F53C7F-11AF-0F76-587A-953C56151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89" y="3926695"/>
            <a:ext cx="851653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I. KHẢO SÁT VÀ MÔ TẢ BÀI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3" y="1484243"/>
            <a:ext cx="10628243" cy="4593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I.1. Khảo sát bài toán</a:t>
            </a:r>
          </a:p>
          <a:p>
            <a:pPr marL="0" indent="0">
              <a:buNone/>
            </a:pPr>
            <a:r>
              <a:rPr lang="en-US"/>
              <a:t>I.2. Mô tả bài toán</a:t>
            </a:r>
          </a:p>
        </p:txBody>
      </p:sp>
    </p:spTree>
    <p:extLst>
      <p:ext uri="{BB962C8B-B14F-4D97-AF65-F5344CB8AC3E}">
        <p14:creationId xmlns:p14="http://schemas.microsoft.com/office/powerpoint/2010/main" val="2498454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6DF7-A98B-C6D4-B944-6C0CC94D6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1F71-8C89-4521-8756-7E837A797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0C78C9-F9CF-6472-F5F4-E107ED0BDAB1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7. TinTuc( </a:t>
            </a:r>
            <a:r>
              <a:rPr lang="en-US" u="sng"/>
              <a:t>MaTT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NguoiTao,….)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B8848D4-3CAE-7DEC-D2E0-8F093D07DAD4}"/>
              </a:ext>
            </a:extLst>
          </p:cNvPr>
          <p:cNvSpPr txBox="1">
            <a:spLocks/>
          </p:cNvSpPr>
          <p:nvPr/>
        </p:nvSpPr>
        <p:spPr>
          <a:xfrm>
            <a:off x="834886" y="4614296"/>
            <a:ext cx="10495722" cy="168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Anh: Ảnh minh họa</a:t>
            </a:r>
          </a:p>
          <a:p>
            <a:pPr marL="0" indent="0">
              <a:buNone/>
            </a:pPr>
            <a:r>
              <a:rPr lang="en-US"/>
              <a:t>MaDM: FK đến DanhMuc</a:t>
            </a:r>
          </a:p>
          <a:p>
            <a:pPr marL="0" indent="0">
              <a:buNone/>
            </a:pPr>
            <a:r>
              <a:rPr lang="en-US"/>
              <a:t>NgayTao, NguoiTao: Thông tin quản trị bài viết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8BDD64-083E-F19B-CECD-8B75DC0E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146" y="1912693"/>
            <a:ext cx="8516539" cy="905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2B0ACD-7DBE-7259-FA59-8A6FB5C8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89" y="2734847"/>
            <a:ext cx="8573696" cy="1228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E19FA1-260A-B30D-2B74-A05D3C231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989" y="3926695"/>
            <a:ext cx="8516539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11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0AEE4-5511-2EB2-4E6B-4565FFC39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F2FCC-10DC-D05C-08DA-F92FC73A7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096442-6EA5-EEB4-C5BF-02710E7AC95C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82918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7. TinTuc( </a:t>
            </a:r>
            <a:r>
              <a:rPr lang="en-US" u="sng"/>
              <a:t>MaTT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NguoiTao,….)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2E72A6-7807-C3BE-663B-D6C3272DF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84" y="2368296"/>
            <a:ext cx="2286319" cy="2257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D129C-88CA-EB9F-24A6-405FFE90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703" y="2368296"/>
            <a:ext cx="3781953" cy="2400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F719F5-2EE7-0755-EE32-BC33C8956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189" y="2368296"/>
            <a:ext cx="1962424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02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C54DE-9ABB-C52E-9035-DECF9D4C7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5FB7B-9822-65AB-E039-BEE3226F1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2176C8-BBA7-37BF-2392-0FA0B5AADC5A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8. GioiThieu(</a:t>
            </a:r>
            <a:r>
              <a:rPr lang="en-US" u="sng"/>
              <a:t>MaGT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8538F4-CE56-36AA-E071-0056EEBB2459}"/>
              </a:ext>
            </a:extLst>
          </p:cNvPr>
          <p:cNvSpPr txBox="1">
            <a:spLocks/>
          </p:cNvSpPr>
          <p:nvPr/>
        </p:nvSpPr>
        <p:spPr>
          <a:xfrm>
            <a:off x="848139" y="4657896"/>
            <a:ext cx="10495722" cy="17794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MaGT: Mã bài viết giới thiệu – tự tăng</a:t>
            </a:r>
          </a:p>
          <a:p>
            <a:pPr marL="0" indent="0">
              <a:buNone/>
            </a:pPr>
            <a:r>
              <a:rPr lang="en-US"/>
              <a:t>TieuDe: Tiêu đề</a:t>
            </a:r>
          </a:p>
          <a:p>
            <a:pPr marL="0" indent="0">
              <a:buNone/>
            </a:pPr>
            <a:r>
              <a:rPr lang="en-US"/>
              <a:t>MoTa: Tóm tắt</a:t>
            </a:r>
          </a:p>
          <a:p>
            <a:pPr marL="0" indent="0">
              <a:buNone/>
            </a:pPr>
            <a:r>
              <a:rPr lang="en-US"/>
              <a:t>ChiTiet: Nội dung chính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8B6633-C7F3-0EF4-82FA-596C3C25F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28" y="1898404"/>
            <a:ext cx="8583223" cy="93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722243-CE01-BE21-130B-5A5B57EC7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28" y="2809788"/>
            <a:ext cx="8602275" cy="123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82CEA5-F34D-9DBE-BCDE-A70C215B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806" y="4048211"/>
            <a:ext cx="852606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996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76BA2-66A5-D8A0-9303-FE7BD4735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B95E-66A2-A071-0408-047424163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E6AAC21-23BD-00A6-15EB-3F1B05399F3C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6000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8. GioiThieu(</a:t>
            </a:r>
            <a:r>
              <a:rPr lang="en-US" u="sng"/>
              <a:t>MaGT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Font typeface="Arial"/>
              <a:buNone/>
            </a:pP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1968E0-3DC2-1931-28C7-66017C38545E}"/>
              </a:ext>
            </a:extLst>
          </p:cNvPr>
          <p:cNvSpPr txBox="1">
            <a:spLocks/>
          </p:cNvSpPr>
          <p:nvPr/>
        </p:nvSpPr>
        <p:spPr>
          <a:xfrm>
            <a:off x="848139" y="4657896"/>
            <a:ext cx="10495722" cy="150951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u="sng"/>
              <a:t>Giải thích:</a:t>
            </a:r>
          </a:p>
          <a:p>
            <a:pPr marL="0" indent="0">
              <a:buNone/>
            </a:pPr>
            <a:r>
              <a:rPr lang="en-US"/>
              <a:t>Anh: Ảnh đại diện</a:t>
            </a:r>
          </a:p>
          <a:p>
            <a:pPr marL="0" indent="0">
              <a:buNone/>
            </a:pPr>
            <a:r>
              <a:rPr lang="en-US"/>
              <a:t>MaDM: Liên kết đến bảng DanhMuc</a:t>
            </a:r>
          </a:p>
          <a:p>
            <a:pPr marL="0" indent="0">
              <a:buNone/>
            </a:pPr>
            <a:r>
              <a:rPr lang="en-US"/>
              <a:t>NguoiTao, NgayTao: Trường quản lý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A818E-1D70-B3BB-58ED-5386F5358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28" y="1898404"/>
            <a:ext cx="8583223" cy="9335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42A128-02CD-8CCF-2937-B9C1E106B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228" y="2809788"/>
            <a:ext cx="8602275" cy="1238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5FEA94-3444-DE75-7CB1-7349A2EB2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806" y="4048211"/>
            <a:ext cx="8526065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378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3D25B-60BC-C081-2A76-1D50ECC16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7B3F-AD04-85ED-525D-52DEA736E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/>
              <a:t>II.3. MÔ HÌNH DỮ LIỆU Ở MỨC VẬT LÝ (tt)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36DA1-5EF0-D21E-8A6F-A91144865A79}"/>
              </a:ext>
            </a:extLst>
          </p:cNvPr>
          <p:cNvSpPr txBox="1">
            <a:spLocks/>
          </p:cNvSpPr>
          <p:nvPr/>
        </p:nvSpPr>
        <p:spPr>
          <a:xfrm>
            <a:off x="874643" y="1484243"/>
            <a:ext cx="10495722" cy="9496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8. GioiThieu(</a:t>
            </a:r>
            <a:r>
              <a:rPr lang="en-US" u="sng"/>
              <a:t>MaGT</a:t>
            </a:r>
            <a:r>
              <a:rPr lang="en-US"/>
              <a:t>, TieuDe, MoTa, ChiTiet, Anh, </a:t>
            </a:r>
            <a:r>
              <a:rPr lang="en-US" u="dotted"/>
              <a:t>MaDM</a:t>
            </a:r>
            <a:r>
              <a:rPr lang="en-US"/>
              <a:t>, NgayTao, NguoiTao,…)</a:t>
            </a:r>
          </a:p>
          <a:p>
            <a:pPr marL="0" indent="0">
              <a:buNone/>
            </a:pPr>
            <a:r>
              <a:rPr lang="en-US"/>
              <a:t>Dữ liệu mẫu</a:t>
            </a:r>
          </a:p>
          <a:p>
            <a:pPr marL="0" indent="0">
              <a:buFont typeface="Arial"/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BD8534-F7A1-F31A-ADF5-55BB72F0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349" y="2717058"/>
            <a:ext cx="2343477" cy="6192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3D364-BBC8-430A-1828-CBDC3599C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62" y="2717058"/>
            <a:ext cx="3762900" cy="6096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BF0B77-4117-21E7-5C9F-40813F620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362" y="2688479"/>
            <a:ext cx="1952898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76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III. CÀI ĐẶT CSDL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III.1. Tạo CSDL </a:t>
            </a:r>
          </a:p>
          <a:p>
            <a:pPr marL="0" indent="0">
              <a:buNone/>
            </a:pPr>
            <a:r>
              <a:rPr lang="en-US"/>
              <a:t>III.2. Tạo các bảng dữ liệu</a:t>
            </a:r>
          </a:p>
          <a:p>
            <a:pPr marL="0" indent="0">
              <a:buNone/>
            </a:pPr>
            <a:r>
              <a:rPr lang="en-US"/>
              <a:t>III.3. Tạo mối kết hợp giữa các bảng (Database Diagrams)</a:t>
            </a:r>
          </a:p>
        </p:txBody>
      </p:sp>
    </p:spTree>
    <p:extLst>
      <p:ext uri="{BB962C8B-B14F-4D97-AF65-F5344CB8AC3E}">
        <p14:creationId xmlns:p14="http://schemas.microsoft.com/office/powerpoint/2010/main" val="2160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III.1. Tạo CSDL trên MS SQL Server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Cơ sở dữ liệu đã được tạo, đặt tên DB_61131562 và các</a:t>
            </a:r>
            <a:br>
              <a:rPr lang="en-US"/>
            </a:br>
            <a:r>
              <a:rPr lang="en-US"/>
              <a:t>bảng dữ liệu tương ứng</a:t>
            </a:r>
            <a:endParaRPr lang="en-US" i="1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5295D1-790B-BF23-E046-C68C813BD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38" y="1496422"/>
            <a:ext cx="2119002" cy="45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54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III.3. Tạo Mối kết hợp giữa các bảng (Database Diagrams)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977E9-F522-378D-7334-8708262D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064" y="1579185"/>
            <a:ext cx="8415528" cy="45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4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 CÀI ĐẶT ỨNG DỤNG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IV.1. Tạo web site trên MS Visual Studio 2019 </a:t>
            </a:r>
          </a:p>
          <a:p>
            <a:pPr marL="0" indent="0">
              <a:buNone/>
            </a:pPr>
            <a:r>
              <a:rPr lang="en-US"/>
              <a:t>IV.2. Tạo các lớp xử lý để thực hiện các chức năng trên từng bảng dữ liệu trong cơ sở dữ liệu, tối thiểu 5 chức năng trên 1 bảng: hiển thị danh sách, xem thông tin chi tiết, thêm, xóa, sửa từng dòng dữ liệu</a:t>
            </a:r>
          </a:p>
          <a:p>
            <a:pPr marL="0" indent="0">
              <a:buNone/>
            </a:pPr>
            <a:r>
              <a:rPr lang="en-US"/>
              <a:t>IV.3. Tạo các trang web thực hiện các chức năng: hiển thị danh sách, xem thông tin chi tiết, thêm, xóa, sửa từng dòng dữ liệu</a:t>
            </a:r>
          </a:p>
          <a:p>
            <a:pPr marL="0" indent="0">
              <a:buNone/>
            </a:pPr>
            <a:r>
              <a:rPr lang="en-US"/>
              <a:t>IV.4. Một số trang giao diện minh họa</a:t>
            </a:r>
          </a:p>
        </p:txBody>
      </p:sp>
    </p:spTree>
    <p:extLst>
      <p:ext uri="{BB962C8B-B14F-4D97-AF65-F5344CB8AC3E}">
        <p14:creationId xmlns:p14="http://schemas.microsoft.com/office/powerpoint/2010/main" val="1371057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IV.1. Tạo web site trên MS Visual Studio 2019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3" y="1484244"/>
            <a:ext cx="10495722" cy="4540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Ứng dụng web đã được tạo, lưu trong thư mục: 1702123656</a:t>
            </a:r>
            <a:r>
              <a:rPr lang="en-US">
                <a:sym typeface="Wingdings" panose="05000000000000000000" pitchFamily="2" charset="2"/>
              </a:rPr>
              <a:t>Web, đã hoàn thiện (hiển thị danh sách, chọn để xem chi tiết, có các chức năng thêm, sửa, xóa) các trang sau: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1. Danh Mục		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2. Tin Tức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3. Giới Thiệu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4. Loại Mặt Hàng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5. Mặt Hàng</a:t>
            </a:r>
          </a:p>
        </p:txBody>
      </p:sp>
    </p:spTree>
    <p:extLst>
      <p:ext uri="{BB962C8B-B14F-4D97-AF65-F5344CB8AC3E}">
        <p14:creationId xmlns:p14="http://schemas.microsoft.com/office/powerpoint/2010/main" val="2075970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I.1. KHẢO SÁT BÀI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643" y="1484244"/>
            <a:ext cx="10628243" cy="465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Cần xây dựng web site bán hàng, tham khảo chức năng trang https://gearshop.vn/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75" b="9875"/>
          <a:stretch/>
        </p:blipFill>
        <p:spPr>
          <a:xfrm>
            <a:off x="874642" y="1936377"/>
            <a:ext cx="10367099" cy="416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0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Đã tạo các controllers để thực hiện các chức năng trên từng bảng dữ liệu trong cơ sở dữ liệu, tối thiểu 5 chức năng trên 1 bảng: hiển thị danh sách, xem thông tin chi tiết, thêm, xóa, sửa từng dòng dữ liệu</a:t>
            </a:r>
          </a:p>
          <a:p>
            <a:pPr marL="0" indent="0">
              <a:buNone/>
            </a:pPr>
            <a:r>
              <a:rPr lang="en-US"/>
              <a:t>Các lớp xử lý đặt trong thư viện (namespace) tên Web_61131562, có tất cả 4 lớp xử lý tương ứng 4 bảng trong cơ sở dữ liệu. Ngoài ra còn có lớp CommonAbstract để cùng chia sẻ duy nhất một chuỗi thiết lập quyền kết nối đến CSDL</a:t>
            </a:r>
          </a:p>
        </p:txBody>
      </p:sp>
    </p:spTree>
    <p:extLst>
      <p:ext uri="{BB962C8B-B14F-4D97-AF65-F5344CB8AC3E}">
        <p14:creationId xmlns:p14="http://schemas.microsoft.com/office/powerpoint/2010/main" val="144631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50D880-1F6B-10E4-8551-D222A13A6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52" y="1840574"/>
            <a:ext cx="5614316" cy="38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71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609" y="1509664"/>
            <a:ext cx="107404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Lớp MatHang trong thư viện Web61131562 khai báo các thuộc tính tương ứng các cột trong bảng MatHang và xây dựng 5 phương thức tương ứng 5 thao tác: thêm, sửa, xóa, hiển thị danh sách, xem thông tin chi tiết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4DD9C2-2786-7CF7-4E38-55137F73B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4" y="2201339"/>
            <a:ext cx="7837714" cy="396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99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609" y="1402088"/>
            <a:ext cx="1074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Phương thức Sua(MatHang model) thuộc lớp MatHang tương ứng MatHang trong SQL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r="2000"/>
          <a:stretch/>
        </p:blipFill>
        <p:spPr>
          <a:xfrm>
            <a:off x="767603" y="1874789"/>
            <a:ext cx="6931536" cy="30333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8243048" y="4877154"/>
            <a:ext cx="2568388" cy="646331"/>
          </a:xfrm>
          <a:prstGeom prst="rect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Có tham số đầu vào cần khai báo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 flipH="1" flipV="1">
            <a:off x="7095744" y="2487168"/>
            <a:ext cx="1577609" cy="238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7604" y="5011545"/>
            <a:ext cx="69315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Tương tự cho phương thức Them(MatHang model,List&lt;string&gt; Anhs, List&lt;int&gt; rDefault) và Xoa(int id)</a:t>
            </a:r>
          </a:p>
        </p:txBody>
      </p:sp>
    </p:spTree>
    <p:extLst>
      <p:ext uri="{BB962C8B-B14F-4D97-AF65-F5344CB8AC3E}">
        <p14:creationId xmlns:p14="http://schemas.microsoft.com/office/powerpoint/2010/main" val="661295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609" y="1402088"/>
            <a:ext cx="1074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Phương thức hiện danh sách thuộc lớp MatHang tương ứng MatHang trong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95337-EA6C-418B-D34D-D6442886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060" y="2052174"/>
            <a:ext cx="9983593" cy="39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54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609" y="1402088"/>
            <a:ext cx="1074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Phương thức hiển thị lên trang web thuộc lớp MatHang tương ứng MatHang trong SQL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25D1A-F9CD-661A-7720-451C0369F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49" y="1914577"/>
            <a:ext cx="7994051" cy="425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55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IV.2. Tạo các lớp xử lý (tt)</a:t>
            </a:r>
          </a:p>
        </p:txBody>
      </p:sp>
      <p:sp>
        <p:nvSpPr>
          <p:cNvPr id="3" name="Rectangle 2"/>
          <p:cNvSpPr/>
          <p:nvPr/>
        </p:nvSpPr>
        <p:spPr>
          <a:xfrm>
            <a:off x="662609" y="1509664"/>
            <a:ext cx="107404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Các lớp còn lại xây dựng tương tự lớp MatHang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50384-596B-4EBC-D8F0-85DFB9297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943" y="1878996"/>
            <a:ext cx="8001749" cy="43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9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IV.3. Tạo các trang web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Đã tạo các trang web hoàn thiện các chức năng: </a:t>
            </a:r>
            <a:r>
              <a:rPr lang="en-US">
                <a:sym typeface="Wingdings" panose="05000000000000000000" pitchFamily="2" charset="2"/>
              </a:rPr>
              <a:t>hiển thị danh sách, chọn để xem chi tiết, thêm, sửa, xóa cho các trang sau:</a:t>
            </a:r>
            <a:endParaRPr lang="en-US"/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1. Danh Mục		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2. Tin Tức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3. Giới Thiệu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4. Loại Mặt Hàng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5. Mặt Hàng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048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thiết kế trang MatHang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5D7502-2034-94F4-0ED8-2F2CF90D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144" y="1430531"/>
            <a:ext cx="9677400" cy="48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61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MatHang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CA284-3B37-F4CF-DFD4-3239FF891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6" y="1508906"/>
            <a:ext cx="8936598" cy="448477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9269327" y="2868088"/>
            <a:ext cx="2142386" cy="880952"/>
          </a:xfrm>
          <a:prstGeom prst="wedgeRectCallout">
            <a:avLst>
              <a:gd name="adj1" fmla="val -60917"/>
              <a:gd name="adj2" fmla="val -828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“Thêm mới” sẽ hiện giao diện sau:</a:t>
            </a:r>
          </a:p>
        </p:txBody>
      </p:sp>
    </p:spTree>
    <p:extLst>
      <p:ext uri="{BB962C8B-B14F-4D97-AF65-F5344CB8AC3E}">
        <p14:creationId xmlns:p14="http://schemas.microsoft.com/office/powerpoint/2010/main" val="391628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I.1. KHẢO SÁT BÀI TOÁN (tt)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D3F7A-C7AE-4FC0-6634-00A92358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39" y="1545478"/>
            <a:ext cx="10021699" cy="2676899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1048367" y="4312294"/>
            <a:ext cx="1855694" cy="539347"/>
          </a:xfrm>
          <a:prstGeom prst="wedgeRectCallout">
            <a:avLst>
              <a:gd name="adj1" fmla="val 68889"/>
              <a:gd name="adj2" fmla="val -46588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Chuyên mục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035962" y="5148760"/>
            <a:ext cx="1855694" cy="539347"/>
          </a:xfrm>
          <a:prstGeom prst="wedgeRectCallout">
            <a:avLst>
              <a:gd name="adj1" fmla="val -83876"/>
              <a:gd name="adj2" fmla="val -42199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Nhóm mục</a:t>
            </a:r>
          </a:p>
        </p:txBody>
      </p:sp>
      <p:sp>
        <p:nvSpPr>
          <p:cNvPr id="10" name="Flowchart: Card 9"/>
          <p:cNvSpPr/>
          <p:nvPr/>
        </p:nvSpPr>
        <p:spPr>
          <a:xfrm>
            <a:off x="7055727" y="4469138"/>
            <a:ext cx="4087906" cy="1465730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Mỗi chuyên mục có một số nhóm</a:t>
            </a:r>
          </a:p>
        </p:txBody>
      </p:sp>
    </p:spTree>
    <p:extLst>
      <p:ext uri="{BB962C8B-B14F-4D97-AF65-F5344CB8AC3E}">
        <p14:creationId xmlns:p14="http://schemas.microsoft.com/office/powerpoint/2010/main" val="2769810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MatHang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4660C-017E-A5EA-C2CE-A27E257C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96" y="1530968"/>
            <a:ext cx="7340857" cy="452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42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9DF14-F65A-C7B5-A2B9-95FC089B1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1A71-CEBF-51FC-5525-256C7662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MatHang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CEBDAC-72C0-34E5-E5AD-29FDFA6F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868002"/>
            <a:ext cx="10098024" cy="3269653"/>
          </a:xfrm>
          <a:prstGeom prst="rect">
            <a:avLst/>
          </a:prstGeom>
        </p:spPr>
      </p:pic>
      <p:sp>
        <p:nvSpPr>
          <p:cNvPr id="5" name="Rectangular Callout 3">
            <a:extLst>
              <a:ext uri="{FF2B5EF4-FFF2-40B4-BE49-F238E27FC236}">
                <a16:creationId xmlns:a16="http://schemas.microsoft.com/office/drawing/2014/main" id="{78126A4A-CA91-8CA0-A08B-5F3AA80652D8}"/>
              </a:ext>
            </a:extLst>
          </p:cNvPr>
          <p:cNvSpPr/>
          <p:nvPr/>
        </p:nvSpPr>
        <p:spPr>
          <a:xfrm>
            <a:off x="8702399" y="4422568"/>
            <a:ext cx="2142386" cy="880952"/>
          </a:xfrm>
          <a:prstGeom prst="wedgeRectCallout">
            <a:avLst>
              <a:gd name="adj1" fmla="val 2678"/>
              <a:gd name="adj2" fmla="val -1679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“Tải Ảnh” sẽ hiện giao diện sau:</a:t>
            </a:r>
          </a:p>
        </p:txBody>
      </p:sp>
    </p:spTree>
    <p:extLst>
      <p:ext uri="{BB962C8B-B14F-4D97-AF65-F5344CB8AC3E}">
        <p14:creationId xmlns:p14="http://schemas.microsoft.com/office/powerpoint/2010/main" val="1329631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B6C5E-66D5-64D3-73FB-D5CCD8F03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4B66A-5FD1-1C85-2208-EB3F1231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MatHang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14F0A-E925-AE2F-E3C5-A6B1780A0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512" y="1298717"/>
            <a:ext cx="8302752" cy="47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67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web bán hàng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B0D8D-D49F-0CB9-A2F8-FD13F29E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52" y="1462824"/>
            <a:ext cx="9558528" cy="470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194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A9277-21D1-B06D-B855-3C6A597FB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6714B-8C58-F642-C523-4A79105F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Giao diện demo trang web bán hàng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42CB9-D145-B90C-EA99-C4945055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048" y="1475076"/>
            <a:ext cx="8790432" cy="4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50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FC5B6D-3F6D-0335-E20C-3CC7F7A9F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638FE-A4FE-4960-9303-8B1B174E6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8" y="1355418"/>
            <a:ext cx="9381744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007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EE2F0-447D-5246-5139-1E5C5233B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1CF37-CD44-0906-599A-C6C670BEE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FE40F1-D465-730A-93A4-A9E3D767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48" y="1355418"/>
            <a:ext cx="9381744" cy="46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961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8C560-427F-AB6D-284D-649840F7D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11B56-AA3E-C9EE-82BD-D13B3AE88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87E2CC-AD30-9E18-98CA-01786690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448" y="1363937"/>
            <a:ext cx="9381744" cy="46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662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B7304-A3F9-69E2-3A32-64844A5E3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2621-8F88-ABD3-2076-B7382CB1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38A54-AB6F-6DCC-9989-E6B6BFEFD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8448" y="1383482"/>
            <a:ext cx="9381744" cy="45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92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725C5-354D-A3AF-BBC0-E693E13D9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E7E1E-7B87-75DA-8C1C-3227646E1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524D61-D2B9-73EF-240C-E49F86553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577" y="1383482"/>
            <a:ext cx="9263485" cy="45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0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I.1. KHẢO SÁT BÀI TOÁN (tt)</a:t>
            </a:r>
          </a:p>
        </p:txBody>
      </p:sp>
      <p:sp>
        <p:nvSpPr>
          <p:cNvPr id="10" name="Flowchart: Card 9"/>
          <p:cNvSpPr/>
          <p:nvPr/>
        </p:nvSpPr>
        <p:spPr>
          <a:xfrm>
            <a:off x="7933764" y="2517104"/>
            <a:ext cx="3272116" cy="2162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Mỗi tin tức khi liệt kê bao gồm tiêu đề, tóm tắt và ảnh minh họa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8049" y="2539220"/>
            <a:ext cx="6358339" cy="21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9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F3DEB-CF60-1B6C-3B52-A3037DCA3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CED9-BD8C-0944-6D6B-41AC9103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970B5-7CD2-340F-E668-661C866F3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7577" y="1385894"/>
            <a:ext cx="9263485" cy="4588320"/>
          </a:xfrm>
          <a:prstGeom prst="rect">
            <a:avLst/>
          </a:prstGeom>
        </p:spPr>
      </p:pic>
      <p:sp>
        <p:nvSpPr>
          <p:cNvPr id="3" name="Rectangular Callout 3">
            <a:extLst>
              <a:ext uri="{FF2B5EF4-FFF2-40B4-BE49-F238E27FC236}">
                <a16:creationId xmlns:a16="http://schemas.microsoft.com/office/drawing/2014/main" id="{F1E2CB0E-293F-0612-36F2-A4AD4AF78D14}"/>
              </a:ext>
            </a:extLst>
          </p:cNvPr>
          <p:cNvSpPr/>
          <p:nvPr/>
        </p:nvSpPr>
        <p:spPr>
          <a:xfrm>
            <a:off x="363071" y="4591154"/>
            <a:ext cx="2142386" cy="880952"/>
          </a:xfrm>
          <a:prstGeom prst="wedgeRectCallout">
            <a:avLst>
              <a:gd name="adj1" fmla="val 140966"/>
              <a:gd name="adj2" fmla="val -16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Click “Thêm Vào Giỏ Hàng” sẽ hiện thông báo sau:</a:t>
            </a:r>
          </a:p>
        </p:txBody>
      </p:sp>
    </p:spTree>
    <p:extLst>
      <p:ext uri="{BB962C8B-B14F-4D97-AF65-F5344CB8AC3E}">
        <p14:creationId xmlns:p14="http://schemas.microsoft.com/office/powerpoint/2010/main" val="25228141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68480-F7B3-C252-C870-63C5B903E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FFD3D-828E-2063-957C-5883C495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158A2-1D84-E347-A1E9-0241F4F30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52" y="1392936"/>
            <a:ext cx="103155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137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A3C66C-9F16-618A-F31B-C67DB4F33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63A6-CA6E-D145-2FB1-98C04CD5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9AD05C-5FC2-9EBD-5894-D312AAD2B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487" y="1392936"/>
            <a:ext cx="9845905" cy="4876800"/>
          </a:xfrm>
          <a:prstGeom prst="rect">
            <a:avLst/>
          </a:prstGeom>
        </p:spPr>
      </p:pic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6F1544DF-8FC0-3BDF-DDC5-D7F06600FBA0}"/>
              </a:ext>
            </a:extLst>
          </p:cNvPr>
          <p:cNvSpPr/>
          <p:nvPr/>
        </p:nvSpPr>
        <p:spPr>
          <a:xfrm>
            <a:off x="4884882" y="1392936"/>
            <a:ext cx="2395729" cy="1121664"/>
          </a:xfrm>
          <a:prstGeom prst="wedgeRectCallout">
            <a:avLst>
              <a:gd name="adj1" fmla="val 140966"/>
              <a:gd name="adj2" fmla="val -163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ấn thêm vào giỏ hàng ta ấn vào giỏ hàng sẽ hiện giao diện:</a:t>
            </a:r>
          </a:p>
        </p:txBody>
      </p:sp>
    </p:spTree>
    <p:extLst>
      <p:ext uri="{BB962C8B-B14F-4D97-AF65-F5344CB8AC3E}">
        <p14:creationId xmlns:p14="http://schemas.microsoft.com/office/powerpoint/2010/main" val="1655742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290F4-07B4-C50F-EE31-225902BEB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501F5-7AE3-820F-BC77-6EFB5E7A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6CECC2-3E60-2FD2-9B7A-AA7D9E022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801" y="1392936"/>
            <a:ext cx="9009277" cy="4876800"/>
          </a:xfrm>
          <a:prstGeom prst="rect">
            <a:avLst/>
          </a:prstGeom>
        </p:spPr>
      </p:pic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4001CDAD-0428-B4C8-7605-16BBB3208A8E}"/>
              </a:ext>
            </a:extLst>
          </p:cNvPr>
          <p:cNvSpPr/>
          <p:nvPr/>
        </p:nvSpPr>
        <p:spPr>
          <a:xfrm>
            <a:off x="8505906" y="4904232"/>
            <a:ext cx="2395729" cy="1121664"/>
          </a:xfrm>
          <a:prstGeom prst="wedgeRectCallout">
            <a:avLst>
              <a:gd name="adj1" fmla="val -116285"/>
              <a:gd name="adj2" fmla="val 50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Sau khi ấn “Đặt hàng” sẽ gửi đơn hàng về mail:</a:t>
            </a:r>
          </a:p>
        </p:txBody>
      </p:sp>
    </p:spTree>
    <p:extLst>
      <p:ext uri="{BB962C8B-B14F-4D97-AF65-F5344CB8AC3E}">
        <p14:creationId xmlns:p14="http://schemas.microsoft.com/office/powerpoint/2010/main" val="3826786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5F415-9C77-B862-ECC0-5D487F79D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E7F3B-AFD0-0A5E-1CB2-9F716B943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7BEB-D782-1F0B-0774-76FD7788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7972" y="1392936"/>
            <a:ext cx="485893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999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9CA84-7C22-83FF-1AE4-A51233A6F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67159-7CBC-8D22-6C94-3F0AC442C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IV.4. Một số trang giao diện minh họa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06FE8D-6226-72D3-4934-68E32188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801" y="1602478"/>
            <a:ext cx="9009276" cy="445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43" y="699744"/>
            <a:ext cx="10833845" cy="456703"/>
          </a:xfrm>
        </p:spPr>
        <p:txBody>
          <a:bodyPr>
            <a:normAutofit fontScale="90000"/>
          </a:bodyPr>
          <a:lstStyle/>
          <a:p>
            <a:r>
              <a:rPr lang="en-US"/>
              <a:t>I.1. KHẢO SÁT BÀI TOÁN (tt)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9564" y="1364213"/>
            <a:ext cx="6753225" cy="3891938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7720855" y="1538637"/>
            <a:ext cx="1855694" cy="539347"/>
          </a:xfrm>
          <a:prstGeom prst="wedgeRectCallout">
            <a:avLst>
              <a:gd name="adj1" fmla="val -107123"/>
              <a:gd name="adj2" fmla="val 13508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Giá Mặt Hàng</a:t>
            </a:r>
          </a:p>
        </p:txBody>
      </p:sp>
      <p:sp>
        <p:nvSpPr>
          <p:cNvPr id="9" name="Flowchart: Card 8"/>
          <p:cNvSpPr/>
          <p:nvPr/>
        </p:nvSpPr>
        <p:spPr>
          <a:xfrm>
            <a:off x="8150320" y="3995783"/>
            <a:ext cx="3272116" cy="2162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Thông tin chi tiết về mặt hàng gồm tên, mô tả, ảnh và giá</a:t>
            </a:r>
          </a:p>
        </p:txBody>
      </p:sp>
      <p:sp>
        <p:nvSpPr>
          <p:cNvPr id="3" name="Rectangular Callout 7">
            <a:extLst>
              <a:ext uri="{FF2B5EF4-FFF2-40B4-BE49-F238E27FC236}">
                <a16:creationId xmlns:a16="http://schemas.microsoft.com/office/drawing/2014/main" id="{854D1061-94CB-99D4-BB1B-D0B50A1E6891}"/>
              </a:ext>
            </a:extLst>
          </p:cNvPr>
          <p:cNvSpPr/>
          <p:nvPr/>
        </p:nvSpPr>
        <p:spPr>
          <a:xfrm>
            <a:off x="769564" y="5493787"/>
            <a:ext cx="1855694" cy="539347"/>
          </a:xfrm>
          <a:prstGeom prst="wedgeRectCallout">
            <a:avLst>
              <a:gd name="adj1" fmla="val -1674"/>
              <a:gd name="adj2" fmla="val -21924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Ảnh Mặt Hàng</a:t>
            </a:r>
          </a:p>
        </p:txBody>
      </p:sp>
      <p:sp>
        <p:nvSpPr>
          <p:cNvPr id="4" name="Rectangular Callout 7">
            <a:extLst>
              <a:ext uri="{FF2B5EF4-FFF2-40B4-BE49-F238E27FC236}">
                <a16:creationId xmlns:a16="http://schemas.microsoft.com/office/drawing/2014/main" id="{830DE77D-B8C8-26A7-CD8F-2FD03E81A33C}"/>
              </a:ext>
            </a:extLst>
          </p:cNvPr>
          <p:cNvSpPr/>
          <p:nvPr/>
        </p:nvSpPr>
        <p:spPr>
          <a:xfrm>
            <a:off x="2834911" y="5463917"/>
            <a:ext cx="1855694" cy="539347"/>
          </a:xfrm>
          <a:prstGeom prst="wedgeRectCallout">
            <a:avLst>
              <a:gd name="adj1" fmla="val 18529"/>
              <a:gd name="adj2" fmla="val -70582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Tên Mặt Hàng</a:t>
            </a:r>
          </a:p>
        </p:txBody>
      </p:sp>
      <p:sp>
        <p:nvSpPr>
          <p:cNvPr id="5" name="Rectangular Callout 7">
            <a:extLst>
              <a:ext uri="{FF2B5EF4-FFF2-40B4-BE49-F238E27FC236}">
                <a16:creationId xmlns:a16="http://schemas.microsoft.com/office/drawing/2014/main" id="{787207C6-69FD-62C6-CE73-E8EDB5E542E7}"/>
              </a:ext>
            </a:extLst>
          </p:cNvPr>
          <p:cNvSpPr/>
          <p:nvPr/>
        </p:nvSpPr>
        <p:spPr>
          <a:xfrm>
            <a:off x="5053014" y="5453016"/>
            <a:ext cx="1855694" cy="539347"/>
          </a:xfrm>
          <a:prstGeom prst="wedgeRectCallout">
            <a:avLst>
              <a:gd name="adj1" fmla="val -84456"/>
              <a:gd name="adj2" fmla="val -63292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Mô Tả Mặt Hàng</a:t>
            </a:r>
          </a:p>
        </p:txBody>
      </p:sp>
    </p:spTree>
    <p:extLst>
      <p:ext uri="{BB962C8B-B14F-4D97-AF65-F5344CB8AC3E}">
        <p14:creationId xmlns:p14="http://schemas.microsoft.com/office/powerpoint/2010/main" val="387699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74279-E1A8-3E8D-2D58-FF9D7E83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285B7-7712-3A3C-4BDE-3C49B531B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3" y="699744"/>
            <a:ext cx="10833845" cy="456703"/>
          </a:xfrm>
        </p:spPr>
        <p:txBody>
          <a:bodyPr>
            <a:normAutofit fontScale="90000"/>
          </a:bodyPr>
          <a:lstStyle/>
          <a:p>
            <a:r>
              <a:rPr lang="en-US"/>
              <a:t>I.1. KHẢO SÁT BÀI TOÁN (tt)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DC454-B835-99C6-1D23-802E9971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47"/>
          <a:stretch>
            <a:fillRect/>
          </a:stretch>
        </p:blipFill>
        <p:spPr>
          <a:xfrm>
            <a:off x="788124" y="1538637"/>
            <a:ext cx="4250220" cy="4405445"/>
          </a:xfrm>
          <a:prstGeom prst="rect">
            <a:avLst/>
          </a:prstGeom>
        </p:spPr>
      </p:pic>
      <p:sp>
        <p:nvSpPr>
          <p:cNvPr id="9" name="Flowchart: Card 8">
            <a:extLst>
              <a:ext uri="{FF2B5EF4-FFF2-40B4-BE49-F238E27FC236}">
                <a16:creationId xmlns:a16="http://schemas.microsoft.com/office/drawing/2014/main" id="{6C90750A-1ADC-48A2-ACE6-A2A9852B1553}"/>
              </a:ext>
            </a:extLst>
          </p:cNvPr>
          <p:cNvSpPr/>
          <p:nvPr/>
        </p:nvSpPr>
        <p:spPr>
          <a:xfrm>
            <a:off x="8150320" y="3995783"/>
            <a:ext cx="3272116" cy="2162473"/>
          </a:xfrm>
          <a:prstGeom prst="flowChartPunchedCa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Nhập thông tin và phương thức thanh toán để đặt hàng</a:t>
            </a:r>
          </a:p>
        </p:txBody>
      </p:sp>
      <p:sp>
        <p:nvSpPr>
          <p:cNvPr id="3" name="Rectangular Callout 7">
            <a:extLst>
              <a:ext uri="{FF2B5EF4-FFF2-40B4-BE49-F238E27FC236}">
                <a16:creationId xmlns:a16="http://schemas.microsoft.com/office/drawing/2014/main" id="{38642AA9-A86A-2A31-B56D-857D8295C9BB}"/>
              </a:ext>
            </a:extLst>
          </p:cNvPr>
          <p:cNvSpPr/>
          <p:nvPr/>
        </p:nvSpPr>
        <p:spPr>
          <a:xfrm>
            <a:off x="5297964" y="5404735"/>
            <a:ext cx="1855694" cy="539347"/>
          </a:xfrm>
          <a:prstGeom prst="wedgeRectCallout">
            <a:avLst>
              <a:gd name="adj1" fmla="val -152949"/>
              <a:gd name="adj2" fmla="val -3074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Nhập Thông Tin Đặt Hàng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713B63-5DDB-5DE1-D6D3-3B70F11DD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344" y="1567720"/>
            <a:ext cx="7001969" cy="1469163"/>
          </a:xfrm>
          <a:prstGeom prst="rect">
            <a:avLst/>
          </a:prstGeom>
        </p:spPr>
      </p:pic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16B7FB30-ADCB-46A3-5F3D-A44D272AE982}"/>
              </a:ext>
            </a:extLst>
          </p:cNvPr>
          <p:cNvSpPr/>
          <p:nvPr/>
        </p:nvSpPr>
        <p:spPr>
          <a:xfrm>
            <a:off x="6367543" y="3471685"/>
            <a:ext cx="1855694" cy="539347"/>
          </a:xfrm>
          <a:prstGeom prst="wedgeRectCallout">
            <a:avLst>
              <a:gd name="adj1" fmla="val -50456"/>
              <a:gd name="adj2" fmla="val -31249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Phương thức thanh toán</a:t>
            </a:r>
          </a:p>
        </p:txBody>
      </p:sp>
    </p:spTree>
    <p:extLst>
      <p:ext uri="{BB962C8B-B14F-4D97-AF65-F5344CB8AC3E}">
        <p14:creationId xmlns:p14="http://schemas.microsoft.com/office/powerpoint/2010/main" val="4189623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I.2. MÔ TẢ BÀI TOÁN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/>
              <a:t>Sau khi khảo sát, phân tích viên đưa ra mô tả yêu cầu đặt ra của bài toán, cụ thể như sau:</a:t>
            </a:r>
          </a:p>
          <a:p>
            <a:pPr marL="0" indent="0">
              <a:buNone/>
            </a:pPr>
            <a:r>
              <a:rPr lang="en-US"/>
              <a:t>1. Tổ chức cơ sở dữ liệu: </a:t>
            </a:r>
          </a:p>
          <a:p>
            <a:pPr marL="0" indent="0">
              <a:buNone/>
            </a:pPr>
            <a:r>
              <a:rPr lang="en-US"/>
              <a:t>Mỗi mặt hàng quản lý các thông tin: tên, mô tả, giá bán, số lượng, ảnh minh họa. Mỗi mặt hàng thuộc một nhóm hàng, mỗi nhóm hàng thuộc các mặt hàng.</a:t>
            </a:r>
          </a:p>
          <a:p>
            <a:pPr marL="0" indent="0">
              <a:buNone/>
            </a:pPr>
            <a:r>
              <a:rPr lang="en-US"/>
              <a:t>2. Chức năng web site:</a:t>
            </a:r>
          </a:p>
          <a:p>
            <a:pPr marL="0" indent="0">
              <a:buNone/>
            </a:pPr>
            <a:r>
              <a:rPr lang="en-US"/>
              <a:t>Mặt hàng được trình bày theo cấu trúc: Chuyên mục hàng </a:t>
            </a:r>
            <a:r>
              <a:rPr lang="en-US">
                <a:sym typeface="Wingdings" panose="05000000000000000000" pitchFamily="2" charset="2"/>
              </a:rPr>
              <a:t> </a:t>
            </a:r>
            <a:r>
              <a:rPr lang="en-US"/>
              <a:t>Nhóm hàng </a:t>
            </a:r>
            <a:r>
              <a:rPr lang="en-US">
                <a:sym typeface="Wingdings" panose="05000000000000000000" pitchFamily="2" charset="2"/>
              </a:rPr>
              <a:t> Danh sách các mặt hàng thuộc nhóm hàng đã chọn, mỗi mặt hàng liệt kê: tên, ảnh minh họa và thông tin tóm tắt.</a:t>
            </a:r>
          </a:p>
          <a:p>
            <a:pPr marL="0" indent="0">
              <a:buNone/>
            </a:pPr>
            <a:r>
              <a:rPr lang="en-US">
                <a:sym typeface="Wingdings" panose="05000000000000000000" pitchFamily="2" charset="2"/>
              </a:rPr>
              <a:t>Khi người dùng click vào mặt hàng, sẽ chuyển sang trang web hiển thị thông tin đầy đủ về hàng được chọn, bao gồm: tên, nội dung tóm tắt, phía dưới là thông tin chi tiết bao gồm mô tả và hình ảnh.</a:t>
            </a:r>
          </a:p>
        </p:txBody>
      </p:sp>
    </p:spTree>
    <p:extLst>
      <p:ext uri="{BB962C8B-B14F-4D97-AF65-F5344CB8AC3E}">
        <p14:creationId xmlns:p14="http://schemas.microsoft.com/office/powerpoint/2010/main" val="40096843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696</TotalTime>
  <Words>3166</Words>
  <Application>Microsoft Office PowerPoint</Application>
  <PresentationFormat>Widescreen</PresentationFormat>
  <Paragraphs>418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Garamond</vt:lpstr>
      <vt:lpstr>Wingdings</vt:lpstr>
      <vt:lpstr>Organic</vt:lpstr>
      <vt:lpstr>BÁO CÁO THIẾT KẾ WEB BÁN HÀNG</vt:lpstr>
      <vt:lpstr>NỘI DUNG TRÌNH BÀY</vt:lpstr>
      <vt:lpstr>I. KHẢO SÁT VÀ MÔ TẢ BÀI TOÁN</vt:lpstr>
      <vt:lpstr>I.1. KHẢO SÁT BÀI TOÁN</vt:lpstr>
      <vt:lpstr>I.1. KHẢO SÁT BÀI TOÁN (tt)</vt:lpstr>
      <vt:lpstr>I.1. KHẢO SÁT BÀI TOÁN (tt)</vt:lpstr>
      <vt:lpstr>I.1. KHẢO SÁT BÀI TOÁN (tt)</vt:lpstr>
      <vt:lpstr>I.1. KHẢO SÁT BÀI TOÁN (tt)</vt:lpstr>
      <vt:lpstr>I.2. MÔ TẢ BÀI TOÁN</vt:lpstr>
      <vt:lpstr>II. PHÂN TÍCH THIẾT KẾ CSDL</vt:lpstr>
      <vt:lpstr>II.1. MÔ HÌNH DỮ LIỆU Ở MỨC QUAN NIỆM</vt:lpstr>
      <vt:lpstr>II.2. MÔ HÌNH DỮ LIỆU Ở MỨC LUẬN LÝ</vt:lpstr>
      <vt:lpstr>II.3. MÔ HÌNH DỮ LIỆU Ở MỨC VẬT LÝ (SQL Server)</vt:lpstr>
      <vt:lpstr>II.3. MÔ HÌNH DỮ LIỆU Ở MỨC VẬT LÝ (SQL Server)</vt:lpstr>
      <vt:lpstr>II.3. MÔ HÌNH DỮ LIỆU Ở MỨC VẬT LÝ (SQL Server)</vt:lpstr>
      <vt:lpstr>II.3. MÔ HÌNH DỮ LIỆU Ở MỨC VẬT LÝ (SQL Server)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II.3. MÔ HÌNH DỮ LIỆU Ở MỨC VẬT LÝ (tt)</vt:lpstr>
      <vt:lpstr>III. CÀI ĐẶT CSDL</vt:lpstr>
      <vt:lpstr>III.1. Tạo CSDL trên MS SQL Server 2019</vt:lpstr>
      <vt:lpstr>III.3. Tạo Mối kết hợp giữa các bảng (Database Diagrams)</vt:lpstr>
      <vt:lpstr>IV. CÀI ĐẶT ỨNG DỤNG WEB</vt:lpstr>
      <vt:lpstr>IV.1. Tạo web site trên MS Visual Studio 2019</vt:lpstr>
      <vt:lpstr>IV.2. Tạo các lớp xử lý</vt:lpstr>
      <vt:lpstr>IV.2. Tạo các lớp xử lý (tt)</vt:lpstr>
      <vt:lpstr>IV.2. Tạo các lớp xử lý (tt)</vt:lpstr>
      <vt:lpstr>IV.2. Tạo các lớp xử lý (tt)</vt:lpstr>
      <vt:lpstr>IV.2. Tạo các lớp xử lý (tt)</vt:lpstr>
      <vt:lpstr>IV.2. Tạo các lớp xử lý (tt)</vt:lpstr>
      <vt:lpstr>IV.2. Tạo các lớp xử lý (tt)</vt:lpstr>
      <vt:lpstr>IV.3. Tạo các trang web</vt:lpstr>
      <vt:lpstr>Giao diện thiết kế trang MatHang</vt:lpstr>
      <vt:lpstr>Giao diện demo trang MatHang</vt:lpstr>
      <vt:lpstr>Giao diện demo trang MatHang</vt:lpstr>
      <vt:lpstr>Giao diện demo trang MatHang</vt:lpstr>
      <vt:lpstr>Giao diện demo trang MatHang</vt:lpstr>
      <vt:lpstr>Giao diện demo trang web bán hàng</vt:lpstr>
      <vt:lpstr>Giao diện demo trang web bán hàng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  <vt:lpstr>IV.4. Một số trang giao diện minh họa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BÀI TẬP THỰC HÀNH SỐ 1 THIẾT KẾ WEB SITE ĐĂNG TIN</dc:title>
  <dc:creator>itproAcer</dc:creator>
  <cp:lastModifiedBy>4 perc1val</cp:lastModifiedBy>
  <cp:revision>65</cp:revision>
  <dcterms:created xsi:type="dcterms:W3CDTF">2019-12-06T00:32:01Z</dcterms:created>
  <dcterms:modified xsi:type="dcterms:W3CDTF">2025-08-17T05:04:02Z</dcterms:modified>
</cp:coreProperties>
</file>